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</p:sldMasterIdLst>
  <p:notesMasterIdLst>
    <p:notesMasterId r:id="rId24"/>
  </p:notesMasterIdLst>
  <p:sldIdLst>
    <p:sldId id="303" r:id="rId5"/>
    <p:sldId id="266" r:id="rId6"/>
    <p:sldId id="305" r:id="rId7"/>
    <p:sldId id="309" r:id="rId8"/>
    <p:sldId id="310" r:id="rId9"/>
    <p:sldId id="322" r:id="rId10"/>
    <p:sldId id="323" r:id="rId11"/>
    <p:sldId id="312" r:id="rId12"/>
    <p:sldId id="311" r:id="rId13"/>
    <p:sldId id="313" r:id="rId14"/>
    <p:sldId id="315" r:id="rId15"/>
    <p:sldId id="324" r:id="rId16"/>
    <p:sldId id="314" r:id="rId17"/>
    <p:sldId id="277" r:id="rId18"/>
    <p:sldId id="298" r:id="rId19"/>
    <p:sldId id="326" r:id="rId20"/>
    <p:sldId id="317" r:id="rId21"/>
    <p:sldId id="325" r:id="rId22"/>
    <p:sldId id="30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in Tomkiewicz" initials="MT" lastIdx="1" clrIdx="0">
    <p:extLst>
      <p:ext uri="{19B8F6BF-5375-455C-9EA6-DF929625EA0E}">
        <p15:presenceInfo xmlns:p15="http://schemas.microsoft.com/office/powerpoint/2012/main" userId="Marcin Tomkiewic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620B2D-EF3E-7ACA-B016-B49952627A12}" v="7" dt="2021-11-29T19:38:27.052"/>
    <p1510:client id="{7855384B-E9F1-4E00-AA13-33E9A7428607}" v="298" dt="2021-11-05T17:15:00.664"/>
    <p1510:client id="{89FF4481-7523-1724-861E-7A9D2F16E99E}" v="4994" dt="2021-10-25T21:12:54.935"/>
    <p1510:client id="{97251675-2C53-5F7B-5CE2-F6B15C0ECD61}" v="1125" dt="2021-10-18T19:35:47.575"/>
    <p1510:client id="{A655ED2C-240B-C64E-E92B-4200F1260328}" v="4562" dt="2021-10-25T19:11:38.863"/>
    <p1510:client id="{ACB5C2D3-905C-8E28-EFA1-A680BC28F6A9}" v="7223" dt="2021-11-30T00:42:58.660"/>
    <p1510:client id="{E475DF59-9DED-44A0-8267-A60B91D4FB02}" v="664" dt="2021-05-19T12:54:34.8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32" y="1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cin\Downloads\hot_plate_4.02.22.ods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cin\Downloads\hot_plate_4.02.22.ods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1"/>
          <c:order val="0"/>
          <c:tx>
            <c:v>Stona chłodna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Arkusz1!$C$2:$C$11</c:f>
              <c:numCache>
                <c:formatCode>General</c:formatCode>
                <c:ptCount val="10"/>
                <c:pt idx="0">
                  <c:v>60</c:v>
                </c:pt>
                <c:pt idx="1">
                  <c:v>70</c:v>
                </c:pt>
                <c:pt idx="2">
                  <c:v>75</c:v>
                </c:pt>
                <c:pt idx="3">
                  <c:v>80</c:v>
                </c:pt>
                <c:pt idx="4">
                  <c:v>85</c:v>
                </c:pt>
                <c:pt idx="5">
                  <c:v>75</c:v>
                </c:pt>
                <c:pt idx="6">
                  <c:v>80</c:v>
                </c:pt>
                <c:pt idx="7">
                  <c:v>105</c:v>
                </c:pt>
                <c:pt idx="8">
                  <c:v>95</c:v>
                </c:pt>
                <c:pt idx="9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F8-4F5D-8668-94A9E8EB8110}"/>
            </c:ext>
          </c:extLst>
        </c:ser>
        <c:ser>
          <c:idx val="0"/>
          <c:order val="1"/>
          <c:tx>
            <c:v>Różnica temperatury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Arkusz1!$E$2:$E$11</c:f>
              <c:numCache>
                <c:formatCode>General</c:formatCode>
                <c:ptCount val="10"/>
                <c:pt idx="0">
                  <c:v>120</c:v>
                </c:pt>
                <c:pt idx="1">
                  <c:v>160</c:v>
                </c:pt>
                <c:pt idx="2">
                  <c:v>175</c:v>
                </c:pt>
                <c:pt idx="3">
                  <c:v>220</c:v>
                </c:pt>
                <c:pt idx="4">
                  <c:v>215</c:v>
                </c:pt>
                <c:pt idx="5">
                  <c:v>225</c:v>
                </c:pt>
                <c:pt idx="6">
                  <c:v>220</c:v>
                </c:pt>
                <c:pt idx="7">
                  <c:v>345</c:v>
                </c:pt>
                <c:pt idx="8">
                  <c:v>355</c:v>
                </c:pt>
                <c:pt idx="9">
                  <c:v>350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3F8-4F5D-8668-94A9E8EB8110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9"/>
        <c:overlap val="100"/>
        <c:axId val="758087696"/>
        <c:axId val="758086864"/>
      </c:barChart>
      <c:catAx>
        <c:axId val="75808769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l-PL"/>
                  <a:t>Pomiar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l-PL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758086864"/>
        <c:crosses val="autoZero"/>
        <c:auto val="1"/>
        <c:lblAlgn val="ctr"/>
        <c:lblOffset val="100"/>
        <c:noMultiLvlLbl val="0"/>
      </c:catAx>
      <c:valAx>
        <c:axId val="758086864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l-PL"/>
                  <a:t>Temperatura</a:t>
                </a:r>
                <a:r>
                  <a:rPr lang="pl-PL" baseline="0"/>
                  <a:t> [c]</a:t>
                </a:r>
                <a:endParaRPr lang="pl-PL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l-PL"/>
            </a:p>
          </c:txPr>
        </c:title>
        <c:numFmt formatCode="General" sourceLinked="1"/>
        <c:majorTickMark val="none"/>
        <c:minorTickMark val="none"/>
        <c:tickLblPos val="nextTo"/>
        <c:crossAx val="7580876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v>Szerokość warstwy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Arkusz1!$D$2:$D$11</c:f>
              <c:numCache>
                <c:formatCode>General</c:formatCode>
                <c:ptCount val="10"/>
                <c:pt idx="0">
                  <c:v>5</c:v>
                </c:pt>
                <c:pt idx="1">
                  <c:v>7</c:v>
                </c:pt>
                <c:pt idx="2">
                  <c:v>12</c:v>
                </c:pt>
                <c:pt idx="3">
                  <c:v>20</c:v>
                </c:pt>
                <c:pt idx="4">
                  <c:v>25</c:v>
                </c:pt>
                <c:pt idx="5">
                  <c:v>25</c:v>
                </c:pt>
                <c:pt idx="6">
                  <c:v>25</c:v>
                </c:pt>
                <c:pt idx="7">
                  <c:v>30</c:v>
                </c:pt>
                <c:pt idx="8">
                  <c:v>30</c:v>
                </c:pt>
                <c:pt idx="9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8C-4C56-B293-865F994D4B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72434464"/>
        <c:axId val="872437376"/>
      </c:barChart>
      <c:catAx>
        <c:axId val="8724344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l-PL" dirty="0"/>
                  <a:t>POMIAR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l-PL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872437376"/>
        <c:crosses val="autoZero"/>
        <c:auto val="1"/>
        <c:lblAlgn val="ctr"/>
        <c:lblOffset val="100"/>
        <c:noMultiLvlLbl val="0"/>
      </c:catAx>
      <c:valAx>
        <c:axId val="872437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l-PL" dirty="0"/>
                  <a:t>Szerokość warstwy [mm]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l-P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8724344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5T21:21:51.4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69,'504'0,"-478"2,0 0,44 11,-42-7,1-1,31 1,402-7,-439-1,-1-1,0 0,-1-2,1-1,38-15,3 0,-48 17,12-5,0 1,0 2,0 1,51-4,49 10,-105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5T21:21:56.2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0,'1207'0,"-1151"7,-55-7,0 0,0 1,0-1,0 0,1 1,-1-1,0 1,0-1,0 1,-1-1,1 1,0 0,0 0,0-1,0 1,-1 0,1 0,1 1,-3-1,1 0,0 0,0 0,0 0,0-1,-1 1,1 0,0 0,-1 0,1 0,-1 0,1 0,-1-1,1 1,-1 0,1 0,-1-1,0 1,1 0,-1-1,0 1,0-1,0 1,1-1,-1 1,-1-1,-10 7,0-1,0-1,0 0,0-1,-14 3,-40 16,46-15,-1-1,1-1,-1-1,0 0,-1-2,1-1,-1 0,-23-2,-22 3,-41 12,70-8,-51 2,-344-9,298-1,727 1,-548 2,71 13,-70-7,66 1,100-10,-171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5T21:22:05.7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435 106,'39'-2,"0"-2,0-1,63-18,15-3,14 13,5-1,-67 5,0 2,1 4,124 10,-173-3,0 1,0 0,0 2,-1 0,0 2,23 12,23 9,-59-27,-3-2,0 0,0 0,0 1,0 0,0-1,-1 1,1 1,-1-1,1 0,-1 1,0 0,5 5,-11-6,1-1,-1 1,1 0,-1-1,0 1,0-1,1 0,-1 0,0 0,0 0,0 0,0-1,-5 1,1 1,-35 7,0-1,-1-2,-47 1,-134-9,83-1,-660 3,785 0,0-2,1 0,-1-1,1 0,0-1,0-1,0 0,0-1,1-1,-27-16,40 19,10 1,10 1,275 3,-116 0,-158 2,0 1,0 0,0 2,0 0,-1 1,0 1,0 1,19 12,-33-19,-3-1,0 0,1 0,-1 1,0-1,0 0,0 1,0-1,0 1,0 0,-1 0,1 0,0 0,-1 0,1 0,-1 0,0 0,0 1,0-1,0 0,0 1,-1-1,1 3,-1-2,0 0,-1-1,1 1,-1-1,0 1,1-1,-1 1,-1-1,1 0,0 1,-1-1,1 0,-1 0,1 0,-1 0,0 0,0 0,0-1,0 1,0-1,0 1,-3 1,-23 11,-1 0,0-2,0-2,-1 0,-1-2,-34 5,18-3,-11-2,0-3,0-2,-67-7,72 3,1592 1,-1514-1,0-2,45-10,-43 7,-1 1,35-2,-38 7,-17 1,0 0,-1-1,1 0,0 0,0 0,-1-1,1 0,0 0,-1-1,1 1,-1-1,10-5,-58-32,41 37,0 0,1 0,0-1,-1 1,1 0,0-1,0 0,0 1,1-1,-1 1,0-1,1 0,0 1,0-1,0 0,0 0,0 1,1-6,1 2,0 1,0-1,0 0,1 0,0 1,0 0,0-1,4-4,5-3,0 0,0 0,1 1,29-20,-23 19,-12 10,-1-2,1 1,-1-1,11-10,-16 15,-1 0,0-1,0 1,0 0,0 0,0 0,0 0,1-1,-1 1,0 0,0 0,0 0,0-1,0 1,0 0,0 0,0 0,0-1,0 1,0 0,0 0,0-1,0 1,0 0,0 0,0 0,0-1,0 1,0 0,0 0,-1 0,1-1,0 1,0 0,0 0,0 0,0 0,0-1,-1 1,1 0,0 0,0 0,0 0,-1 0,1 0,0-1,0 1,-1 0,-16-4,-20 2,37 2,-113 3,-85-3,165-9,24 1,23 0,13 3,0 2,0 0,0 2,41 3,-14 0,-49-3,0 1,0 0,0 1,0-1,0 1,0 0,0 0,0 1,0 0,0-1,-1 2,1-1,-1 0,6 4,-7-3,0 1,-1-1,1 1,-1 0,0-1,1 1,-2 0,1 0,0 0,-1 1,0-1,0 0,0 0,0 1,-1-1,0 9,1 3,1 3,-2 0,0 0,-1 0,-4 21,5-36,-1-1,0 1,0 0,0-1,0 1,-1-1,1 1,-1-1,0 0,0 0,0 1,-1-1,1-1,-1 1,1 0,-1-1,0 1,0-1,0 0,-1 0,1 0,0 0,-1-1,1 1,-1-1,-6 2,-70 10,0-4,-129 0,-527-10,702-1,1-1,-39-9,36 5,-57-3,58 10,-1-3,0-1,-37-9,-92-21,134 28,0 2,-49 0,54 4,-1-1,1-2,0-1,-28-7,54 11,-1 0,0 0,0 0,0 0,1 0,-1 0,0 0,0 0,1-1,-1 1,0 0,0-1,1 1,-1 0,0-1,1 1,-1-1,0 1,1-1,-1 1,1-1,-1 0,1 1,-1-1,1 0,-1 1,1-1,0 0,-1 1,1-1,0 0,0 0,-1 0,1 1,0-1,0 0,0 0,0 0,0 1,0-1,0 0,0 0,1 0,-1 1,0-1,0 0,1 0,0-1,34-33,-15 17,8-24,-19 20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5T21:22:09.8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1192 169,'8'-1,"-1"-1,1 0,-1-1,1 0,-1 0,0 0,0-1,0 0,10-9,17-8,6 1,107-47,-133 62,-1 1,0 0,1 1,0 0,0 1,0 1,0 0,0 1,14 2,-28-2,1 0,-1 0,1 0,-1 0,1 0,-1 0,1 0,-1 0,0 0,1 0,-1 0,1 1,-1-1,1 0,-1 0,0 0,1 1,-1-1,0 0,1 1,-1-1,0 0,1 1,-1-1,0 0,0 1,1-1,-1 1,0-1,0 0,0 1,-7 13,-29 15,26-22,-5 5,1 0,0 1,0 0,2 1,-1 1,-17 28,29-41,1 0,-1-1,1 1,0 0,0 0,-1-1,1 1,0 0,1 0,-1-1,0 1,0 0,1 0,-1-1,1 1,0 0,-1-1,3 4,22 31,-5-6,-18-26,-1-1,1 1,-1 0,1 0,-1 0,0 0,-1 0,1 0,-1 0,1 0,-1 0,-1 0,1 1,0-1,-1 0,0 0,0 0,0 0,-1 0,1-1,-3 5,0-3,-1 1,1-1,-1-1,0 1,0-1,-1 0,1 0,-1 0,0-1,0 0,0 0,-8 2,-12 4,-1 0,-1-2,0-1,0-1,0-1,0-2,-54-1,-487-3,545 3,-1 2,-45 10,43-7,1-1,-35 2,30-6,-272-4,300 3,1 0,-1-1,0 1,1 0,-1-1,0 0,1 0,-1 0,1 0,-1 0,1 0,-1-1,1 1,0-1,0 1,-4-5,5 4,0 0,0 1,0-1,0-1,0 1,1 0,-1 0,0 0,1 0,0 0,0-1,-1 1,1 0,1 0,-1 0,1-4,3-9,0 1,2-1,-1 1,2 1,9-16,6-14,-16 25,0 0,-1 0,3-25,-7 36,0 0,0 0,-1 0,0 0,-1 0,1 0,-1 0,0 0,-1 1,0-1,-5-12,-8-3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5T21:22:39.4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1879 307,'-737'0,"710"-2,0 0,-49-13,5 1,-2 2,26 3,-1 2,-50 0,61 5,-65-12,64 7,-53-2,67 8,1-1,-1 0,1-2,-28-8,51 12,-1 0,1 0,-1 0,1 1,0-1,-1 0,1 0,-1-1,1 1,0 0,-1 0,1 0,-1 0,1 0,0 0,-1 0,1-1,0 1,-1 0,1 0,0-1,-1 1,1 0,0 0,-1-1,1 1,0 0,0-1,0 1,-1 0,1-1,0 1,0 0,0-1,0 1,-1-1,1 1,0 0,0-1,0 1,0-1,0 1,0 0,0-1,21-10,35-1,104-2,244 12,-182 5,-115-1,119-5,-145-13,-61 11,1 1,26-3,-23 5,-5 0,-1 0,0 1,1 1,-1 1,1 1,-1 0,0 1,30 9,-45-10,0 0,0 0,0 0,0 0,0 0,0 1,-1-1,1 1,-1 0,0-1,1 1,-1 0,-1 1,1-1,0 0,-1 0,1 1,-1-1,0 1,-1-1,1 1,0 0,-1-1,0 1,0-1,0 1,0 0,0-1,-1 1,0 0,0-1,0 1,0-1,0 0,-1 1,1-1,-1 0,0 0,0 0,0 0,-1 0,1 0,-1-1,1 1,-1-1,-5 4,-7 2,-1-1,0-1,0 0,-1-1,1-1,-1-1,0 0,-18 0,-146-3,92-3,-825 2,868-1,-70-13,69 8,-66-3,82 11,19 0,1-1,-1 0,1-1,0 0,-17-4,25 4,0 0,0 0,0 0,0-1,1 1,-1-1,1 0,-1 0,1 0,-1 0,1 0,0 0,0 0,0-1,1 1,-1-1,0 0,1 1,0-1,-1 0,1 0,0 0,1 0,-1 0,0-3,-1-2,1 1,0-1,1 1,-1-1,1 0,1 1,0-1,0 1,0-1,1 1,0 0,0-1,1 1,0 0,0 1,1-1,0 0,5-6,-3 7,-1 0,1 1,0 0,0 0,1 0,0 1,0 0,0 0,0 1,0 0,1 0,-1 1,1 0,0 0,0 1,0 0,9 0,243 3,-93 2,-111-5,-28-1,0 2,0 0,1 2,-1 1,0 1,-1 2,43 13,-35-7,0-3,1 0,0-2,60 3,33 6,7 16,-93-21,-1-1,1-1,87 4,-40-16,-35 1,65 5,-118-3,-1 0,0 1,1-1,-1 0,0 1,1-1,-1 1,0-1,0 1,0-1,1 1,-1 0,0 0,0-1,0 1,0 0,0 0,0 0,-1 0,1 0,0 0,0 1,-1-1,1 0,-1 0,1 0,-1 1,1-1,-1 0,0 1,0-1,0 0,1 1,-1-1,0 0,-1 1,1-1,0 0,0 1,-1-1,1 0,0 0,-1 1,0 0,-4 12,0 0,-1 0,-10 17,5-7,29-232,-18 174,0 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5T21:22:41.6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399 0,'-6'0,"-7"0,-8 0,-5 0,-4 6,-3 1,-2 0,1-1,-1-2,6 4,2 1,0-1,0-3,-3-1,5-2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FD41A8-CB1E-4C61-B907-96C65708B8CB}" type="datetimeFigureOut">
              <a:rPr lang="pl"/>
              <a:t>16.05.2022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C8A71-9E8E-43EE-B209-BD31A0CFEEE5}" type="slidenum">
              <a:rPr lang="p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03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cs typeface="Calibri"/>
              </a:rPr>
              <a:t>Ograniczanie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dopływu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ciepła</a:t>
            </a:r>
            <a:r>
              <a:rPr lang="en-US" dirty="0">
                <a:cs typeface="Calibri"/>
              </a:rPr>
              <a:t> do </a:t>
            </a:r>
            <a:r>
              <a:rPr lang="en-US" dirty="0" err="1">
                <a:cs typeface="Calibri"/>
              </a:rPr>
              <a:t>płonącego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polimeru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przez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utworzenie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ekranu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termicznego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oddzielającego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miejsce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spalania</a:t>
            </a:r>
            <a:r>
              <a:rPr lang="en-US" dirty="0">
                <a:cs typeface="Calibri"/>
              </a:rPr>
              <a:t> od </a:t>
            </a:r>
            <a:r>
              <a:rPr lang="en-US" dirty="0" err="1">
                <a:cs typeface="Calibri"/>
              </a:rPr>
              <a:t>jego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bezpośredniego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otoczenia</a:t>
            </a:r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Ochłodzenie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strefy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spalania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przez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zwiększenie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odpływu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ciepła</a:t>
            </a:r>
            <a:r>
              <a:rPr lang="en-US" dirty="0">
                <a:cs typeface="Calibri"/>
              </a:rPr>
              <a:t> do </a:t>
            </a:r>
            <a:r>
              <a:rPr lang="en-US" dirty="0" err="1">
                <a:cs typeface="Calibri"/>
              </a:rPr>
              <a:t>otoczenia</a:t>
            </a:r>
            <a:r>
              <a:rPr lang="en-US" dirty="0">
                <a:cs typeface="Calibri"/>
              </a:rPr>
              <a:t>. </a:t>
            </a:r>
            <a:r>
              <a:rPr lang="en-US" dirty="0" err="1">
                <a:cs typeface="Calibri"/>
              </a:rPr>
              <a:t>Może</a:t>
            </a:r>
            <a:r>
              <a:rPr lang="en-US" dirty="0">
                <a:cs typeface="Calibri"/>
              </a:rPr>
              <a:t> to </a:t>
            </a:r>
            <a:r>
              <a:rPr lang="en-US" dirty="0" err="1">
                <a:cs typeface="Calibri"/>
              </a:rPr>
              <a:t>nastąpić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wskutek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zwiększonego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przewodnictwa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cieplnego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nagrzanego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materiału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strat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ciepła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parowanie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składników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destrukcji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odprowadzanie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ciepła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przez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odrywające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się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krople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stopionego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polimeru</a:t>
            </a:r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Utrudnienie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dopływu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reagentów</a:t>
            </a:r>
            <a:r>
              <a:rPr lang="en-US" dirty="0">
                <a:cs typeface="Calibri"/>
              </a:rPr>
              <a:t> do </a:t>
            </a:r>
            <a:r>
              <a:rPr lang="en-US" dirty="0" err="1">
                <a:cs typeface="Calibri"/>
              </a:rPr>
              <a:t>frontu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spalania</a:t>
            </a:r>
            <a:r>
              <a:rPr lang="en-US" dirty="0">
                <a:cs typeface="Calibri"/>
              </a:rPr>
              <a:t> w </a:t>
            </a:r>
            <a:r>
              <a:rPr lang="en-US" dirty="0" err="1">
                <a:cs typeface="Calibri"/>
              </a:rPr>
              <a:t>płomieniu</a:t>
            </a:r>
            <a:r>
              <a:rPr lang="en-US" dirty="0">
                <a:cs typeface="Calibri"/>
              </a:rPr>
              <a:t> np. </a:t>
            </a:r>
            <a:r>
              <a:rPr lang="en-US" dirty="0" err="1">
                <a:cs typeface="Calibri"/>
              </a:rPr>
              <a:t>Przez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utworzenie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ochronnej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warstwy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skarbonizowanej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lub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szklistej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na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powierzchni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materiału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lub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warstwy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gazów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niepalnych</a:t>
            </a:r>
            <a:r>
              <a:rPr lang="en-US" dirty="0">
                <a:cs typeface="Calibri"/>
              </a:rPr>
              <a:t> w </a:t>
            </a:r>
            <a:r>
              <a:rPr lang="en-US" dirty="0" err="1">
                <a:cs typeface="Calibri"/>
              </a:rPr>
              <a:t>jej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pobliżu</a:t>
            </a:r>
            <a:r>
              <a:rPr lang="en-US" dirty="0">
                <a:cs typeface="Calibri"/>
              </a:rPr>
              <a:t> np </a:t>
            </a:r>
            <a:r>
              <a:rPr lang="en-US" dirty="0" err="1">
                <a:cs typeface="Calibri"/>
              </a:rPr>
              <a:t>mieszaniny</a:t>
            </a:r>
            <a:r>
              <a:rPr lang="en-US" dirty="0">
                <a:cs typeface="Calibri"/>
              </a:rPr>
              <a:t> H2O I CO2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C8A71-9E8E-43EE-B209-BD31A0CFEEE5}" type="slidenum">
              <a:rPr lang="pl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29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l-PL"/>
              <a:t>Kliknij, aby edytować styl wzorca podtytułu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40E1-B125-4528-8EBE-C1A1AC7767CE}" type="datetimeFigureOut">
              <a:rPr lang="pl-PL" smtClean="0"/>
              <a:t>16.05.2022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579DC-9A9B-4399-8124-81AA16B11008}" type="slidenum">
              <a:rPr lang="pl-PL" smtClean="0"/>
              <a:t>‹#›</a:t>
            </a:fld>
            <a:endParaRPr lang="pl-P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556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40E1-B125-4528-8EBE-C1A1AC7767CE}" type="datetimeFigureOut">
              <a:rPr lang="pl-PL" smtClean="0"/>
              <a:t>16.05.2022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579DC-9A9B-4399-8124-81AA16B1100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93065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40E1-B125-4528-8EBE-C1A1AC7767CE}" type="datetimeFigureOut">
              <a:rPr lang="pl-PL" smtClean="0"/>
              <a:t>16.05.2022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579DC-9A9B-4399-8124-81AA16B1100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56377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40E1-B125-4528-8EBE-C1A1AC7767CE}" type="datetimeFigureOut">
              <a:rPr lang="pl-PL" smtClean="0"/>
              <a:t>16.05.2022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579DC-9A9B-4399-8124-81AA16B1100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61078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40E1-B125-4528-8EBE-C1A1AC7767CE}" type="datetimeFigureOut">
              <a:rPr lang="pl-PL" smtClean="0"/>
              <a:t>16.05.2022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579DC-9A9B-4399-8124-81AA16B11008}" type="slidenum">
              <a:rPr lang="pl-PL" smtClean="0"/>
              <a:t>‹#›</a:t>
            </a:fld>
            <a:endParaRPr lang="pl-P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691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40E1-B125-4528-8EBE-C1A1AC7767CE}" type="datetimeFigureOut">
              <a:rPr lang="pl-PL" smtClean="0"/>
              <a:t>16.05.2022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579DC-9A9B-4399-8124-81AA16B1100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42466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40E1-B125-4528-8EBE-C1A1AC7767CE}" type="datetimeFigureOut">
              <a:rPr lang="pl-PL" smtClean="0"/>
              <a:t>16.05.2022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579DC-9A9B-4399-8124-81AA16B1100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08130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40E1-B125-4528-8EBE-C1A1AC7767CE}" type="datetimeFigureOut">
              <a:rPr lang="pl-PL" smtClean="0"/>
              <a:t>16.05.2022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579DC-9A9B-4399-8124-81AA16B1100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01018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40E1-B125-4528-8EBE-C1A1AC7767CE}" type="datetimeFigureOut">
              <a:rPr lang="pl-PL" smtClean="0"/>
              <a:t>16.05.2022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579DC-9A9B-4399-8124-81AA16B1100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9883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7CA40E1-B125-4528-8EBE-C1A1AC7767CE}" type="datetimeFigureOut">
              <a:rPr lang="pl-PL" smtClean="0"/>
              <a:t>16.05.2022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0579DC-9A9B-4399-8124-81AA16B1100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2663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40E1-B125-4528-8EBE-C1A1AC7767CE}" type="datetimeFigureOut">
              <a:rPr lang="pl-PL" smtClean="0"/>
              <a:t>16.05.2022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579DC-9A9B-4399-8124-81AA16B1100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62210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7CA40E1-B125-4528-8EBE-C1A1AC7767CE}" type="datetimeFigureOut">
              <a:rPr lang="pl-PL" smtClean="0"/>
              <a:t>16.05.2022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10579DC-9A9B-4399-8124-81AA16B11008}" type="slidenum">
              <a:rPr lang="pl-PL" smtClean="0"/>
              <a:t>‹#›</a:t>
            </a:fld>
            <a:endParaRPr lang="pl-PL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90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customXml" Target="../ink/ink4.xml"/><Relationship Id="rId1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rystal lattice grid">
            <a:extLst>
              <a:ext uri="{FF2B5EF4-FFF2-40B4-BE49-F238E27FC236}">
                <a16:creationId xmlns:a16="http://schemas.microsoft.com/office/drawing/2014/main" id="{04D8E6EB-D401-476E-B819-AEEC26DF36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A6392F23-1BE1-45DD-83F4-A7CDDCA59B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Autofit/>
          </a:bodyPr>
          <a:lstStyle/>
          <a:p>
            <a:r>
              <a:rPr lang="en-US" sz="5400" dirty="0">
                <a:ea typeface="+mj-lt"/>
                <a:cs typeface="+mj-lt"/>
              </a:rPr>
              <a:t>Design, manufacture and description of properties of protective coating containing antipyrine</a:t>
            </a:r>
            <a:endParaRPr lang="en-US" sz="5400" dirty="0">
              <a:cs typeface="Calibri Light" panose="020F0302020204030204"/>
            </a:endParaRP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53ABAEF-0B46-4164-8E68-C369D8FE76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Marcin Tomkiewicz</a:t>
            </a:r>
            <a:br>
              <a:rPr lang="pl-PL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pl-P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promotor: dr inż. Piotr </a:t>
            </a:r>
            <a:r>
              <a:rPr lang="pl-PL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szatkowski</a:t>
            </a:r>
            <a:endParaRPr lang="pl-PL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7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660C46A-65BC-4ADC-8BE0-7233967F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853" y="369339"/>
            <a:ext cx="3546259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sz="2800" b="1" dirty="0">
                <a:solidFill>
                  <a:schemeClr val="bg1"/>
                </a:solidFill>
                <a:cs typeface="Calibri Light"/>
              </a:rPr>
              <a:t>Powłoki jednowarstwowe</a:t>
            </a:r>
            <a:endParaRPr lang="en-US" sz="2800" b="1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190483-13CB-4DCB-B8ED-C29D124E97B1}"/>
              </a:ext>
            </a:extLst>
          </p:cNvPr>
          <p:cNvSpPr txBox="1"/>
          <p:nvPr/>
        </p:nvSpPr>
        <p:spPr>
          <a:xfrm>
            <a:off x="256854" y="2863089"/>
            <a:ext cx="3546259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l-PL" sz="1600" dirty="0">
                <a:solidFill>
                  <a:srgbClr val="FFFFFF"/>
                </a:solidFill>
                <a:cs typeface="Calibri"/>
              </a:rPr>
              <a:t>Powłoki jednowarstwowe są najłatwiejsze w otrzymywaniu oraz nakładaniu, jednak cechują się najgorszymi właściwościami</a:t>
            </a:r>
          </a:p>
          <a:p>
            <a:endParaRPr lang="pl-PL" sz="1600" dirty="0">
              <a:solidFill>
                <a:srgbClr val="FFFFFF"/>
              </a:solidFill>
              <a:cs typeface="Calibri"/>
            </a:endParaRPr>
          </a:p>
          <a:p>
            <a:r>
              <a:rPr lang="pl-PL" sz="1600" dirty="0">
                <a:solidFill>
                  <a:srgbClr val="FFFFFF"/>
                </a:solidFill>
                <a:cs typeface="Calibri"/>
              </a:rPr>
              <a:t> Na tym etapie udało się osiągnąć pełną niepalność powłoki</a:t>
            </a:r>
          </a:p>
          <a:p>
            <a:endParaRPr lang="pl-PL" sz="1600" dirty="0">
              <a:solidFill>
                <a:srgbClr val="FFFFFF"/>
              </a:solidFill>
              <a:cs typeface="Calibri"/>
            </a:endParaRPr>
          </a:p>
          <a:p>
            <a:r>
              <a:rPr lang="pl-PL" sz="1600" dirty="0">
                <a:solidFill>
                  <a:srgbClr val="FFFFFF"/>
                </a:solidFill>
                <a:cs typeface="Calibri"/>
              </a:rPr>
              <a:t>Ze względu na niską adhezję tych warstw nie można było zbadać </a:t>
            </a:r>
            <a:r>
              <a:rPr lang="pl-PL" sz="1600" dirty="0" err="1">
                <a:solidFill>
                  <a:srgbClr val="FFFFFF"/>
                </a:solidFill>
                <a:cs typeface="Calibri"/>
              </a:rPr>
              <a:t>ogniotwałości</a:t>
            </a:r>
            <a:r>
              <a:rPr lang="pl-PL" sz="1600" dirty="0">
                <a:solidFill>
                  <a:srgbClr val="FFFFFF"/>
                </a:solidFill>
                <a:cs typeface="Calibri"/>
              </a:rPr>
              <a:t> powłok</a:t>
            </a: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7D405311-811F-4C25-84B4-809848048335}"/>
              </a:ext>
            </a:extLst>
          </p:cNvPr>
          <p:cNvCxnSpPr/>
          <p:nvPr/>
        </p:nvCxnSpPr>
        <p:spPr>
          <a:xfrm>
            <a:off x="380144" y="2588154"/>
            <a:ext cx="3186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Obraz 3" descr="Obraz zawierający beton, kamień&#10;&#10;Opis wygenerowany automatycznie">
            <a:extLst>
              <a:ext uri="{FF2B5EF4-FFF2-40B4-BE49-F238E27FC236}">
                <a16:creationId xmlns:a16="http://schemas.microsoft.com/office/drawing/2014/main" id="{9B261BF4-3F9A-FE8A-624F-E0B86DD08E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6" t="49246" r="51351" b="649"/>
          <a:stretch/>
        </p:blipFill>
        <p:spPr>
          <a:xfrm rot="5400000">
            <a:off x="4810750" y="282736"/>
            <a:ext cx="3187262" cy="3803097"/>
          </a:xfrm>
          <a:prstGeom prst="rect">
            <a:avLst/>
          </a:prstGeom>
        </p:spPr>
      </p:pic>
      <p:pic>
        <p:nvPicPr>
          <p:cNvPr id="8" name="Obraz 7" descr="Obraz zawierający beton, kamień&#10;&#10;Opis wygenerowany automatycznie">
            <a:extLst>
              <a:ext uri="{FF2B5EF4-FFF2-40B4-BE49-F238E27FC236}">
                <a16:creationId xmlns:a16="http://schemas.microsoft.com/office/drawing/2014/main" id="{668BC02C-6BCA-D835-A7C2-ED0B2B3589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30" t="7035" r="11053" b="52488"/>
          <a:stretch/>
        </p:blipFill>
        <p:spPr>
          <a:xfrm rot="5400000">
            <a:off x="8535612" y="3220803"/>
            <a:ext cx="3421019" cy="280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445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660C46A-65BC-4ADC-8BE0-7233967F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853" y="369339"/>
            <a:ext cx="3546259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sz="2800" b="1" dirty="0">
                <a:solidFill>
                  <a:schemeClr val="bg1"/>
                </a:solidFill>
                <a:cs typeface="Calibri Light"/>
              </a:rPr>
              <a:t>Powłoki wielowarstwowe</a:t>
            </a:r>
            <a:endParaRPr lang="en-US" sz="2800" b="1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190483-13CB-4DCB-B8ED-C29D124E97B1}"/>
              </a:ext>
            </a:extLst>
          </p:cNvPr>
          <p:cNvSpPr txBox="1"/>
          <p:nvPr/>
        </p:nvSpPr>
        <p:spPr>
          <a:xfrm>
            <a:off x="256854" y="2863089"/>
            <a:ext cx="3546259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l-PL" sz="1600" dirty="0" err="1">
                <a:solidFill>
                  <a:srgbClr val="FFFFFF"/>
                </a:solidFill>
                <a:cs typeface="Calibri"/>
              </a:rPr>
              <a:t>Natępnym</a:t>
            </a:r>
            <a:r>
              <a:rPr lang="pl-PL" sz="1600" dirty="0">
                <a:solidFill>
                  <a:srgbClr val="FFFFFF"/>
                </a:solidFill>
                <a:cs typeface="Calibri"/>
              </a:rPr>
              <a:t> krokiem było wykonanie powłok o dwóch lub trzech warstwach, przez co możliwe było zwiększenie adhezji powłoki</a:t>
            </a:r>
          </a:p>
          <a:p>
            <a:endParaRPr lang="pl-PL" sz="1600" dirty="0">
              <a:solidFill>
                <a:srgbClr val="FFFFFF"/>
              </a:solidFill>
              <a:cs typeface="Calibri"/>
            </a:endParaRPr>
          </a:p>
          <a:p>
            <a:r>
              <a:rPr lang="pl-PL" sz="1600" dirty="0">
                <a:solidFill>
                  <a:srgbClr val="FFFFFF"/>
                </a:solidFill>
                <a:cs typeface="Calibri"/>
              </a:rPr>
              <a:t>Warstwy te posiadały sfunkcjonalizowane warstwy: adhezyjną i ogniotrwałe</a:t>
            </a:r>
          </a:p>
          <a:p>
            <a:endParaRPr lang="pl-PL" sz="1600" dirty="0">
              <a:solidFill>
                <a:srgbClr val="FFFFFF"/>
              </a:solidFill>
              <a:cs typeface="Calibri"/>
            </a:endParaRPr>
          </a:p>
          <a:p>
            <a:r>
              <a:rPr lang="pl-PL" sz="1600" dirty="0">
                <a:solidFill>
                  <a:srgbClr val="FFFFFF"/>
                </a:solidFill>
                <a:cs typeface="Calibri"/>
              </a:rPr>
              <a:t>Umożliwiło to uzyskanie ogniotrwałości do poziomu około 30 minut</a:t>
            </a: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7D405311-811F-4C25-84B4-809848048335}"/>
              </a:ext>
            </a:extLst>
          </p:cNvPr>
          <p:cNvCxnSpPr/>
          <p:nvPr/>
        </p:nvCxnSpPr>
        <p:spPr>
          <a:xfrm>
            <a:off x="380144" y="2588154"/>
            <a:ext cx="3186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Obraz 3" descr="Obraz zawierający tekst&#10;&#10;Opis wygenerowany automatycznie">
            <a:extLst>
              <a:ext uri="{FF2B5EF4-FFF2-40B4-BE49-F238E27FC236}">
                <a16:creationId xmlns:a16="http://schemas.microsoft.com/office/drawing/2014/main" id="{F28B63FB-A36C-495E-F276-10E684F124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63" t="14132" r="18160" b="17628"/>
          <a:stretch/>
        </p:blipFill>
        <p:spPr>
          <a:xfrm rot="5400000">
            <a:off x="4526287" y="711416"/>
            <a:ext cx="3139424" cy="3509907"/>
          </a:xfrm>
          <a:prstGeom prst="rect">
            <a:avLst/>
          </a:prstGeom>
        </p:spPr>
      </p:pic>
      <p:pic>
        <p:nvPicPr>
          <p:cNvPr id="8" name="Obraz 7" descr="Obraz zawierający cement, brudne&#10;&#10;Opis wygenerowany automatycznie">
            <a:extLst>
              <a:ext uri="{FF2B5EF4-FFF2-40B4-BE49-F238E27FC236}">
                <a16:creationId xmlns:a16="http://schemas.microsoft.com/office/drawing/2014/main" id="{75333235-0FCC-40E3-4471-87C264B960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10" t="5945" r="9560" b="14635"/>
          <a:stretch/>
        </p:blipFill>
        <p:spPr>
          <a:xfrm rot="5400000">
            <a:off x="8081078" y="2734201"/>
            <a:ext cx="3461893" cy="362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773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660C46A-65BC-4ADC-8BE0-7233967F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853" y="369339"/>
            <a:ext cx="3546259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sz="2800" b="1" dirty="0">
                <a:solidFill>
                  <a:schemeClr val="bg1"/>
                </a:solidFill>
                <a:cs typeface="Calibri Light"/>
              </a:rPr>
              <a:t>Powłoki wielowarstwowe z matami i tkaninami bazaltowymi</a:t>
            </a:r>
            <a:endParaRPr lang="en-US" sz="2800" b="1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190483-13CB-4DCB-B8ED-C29D124E97B1}"/>
              </a:ext>
            </a:extLst>
          </p:cNvPr>
          <p:cNvSpPr txBox="1"/>
          <p:nvPr/>
        </p:nvSpPr>
        <p:spPr>
          <a:xfrm>
            <a:off x="256854" y="2863089"/>
            <a:ext cx="3546259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pl-PL" sz="1600" dirty="0">
                <a:solidFill>
                  <a:srgbClr val="FFFFFF"/>
                </a:solidFill>
                <a:cs typeface="Calibri"/>
              </a:rPr>
              <a:t>Dodatek warstw bazaltowych umożliwił zwiększenie czasu </a:t>
            </a:r>
            <a:r>
              <a:rPr lang="pl-PL" sz="1600" dirty="0" err="1">
                <a:solidFill>
                  <a:srgbClr val="FFFFFF"/>
                </a:solidFill>
                <a:cs typeface="Calibri"/>
              </a:rPr>
              <a:t>ogniotwałości</a:t>
            </a:r>
            <a:r>
              <a:rPr lang="pl-PL" sz="1600" dirty="0">
                <a:solidFill>
                  <a:srgbClr val="FFFFFF"/>
                </a:solidFill>
                <a:cs typeface="Calibri"/>
              </a:rPr>
              <a:t> do zakładanego pułapu godziny i dłużej</a:t>
            </a:r>
          </a:p>
          <a:p>
            <a:pPr>
              <a:buFont typeface="Calibri" panose="020F0502020204030204" pitchFamily="34" charset="0"/>
              <a:buChar char="•"/>
            </a:pPr>
            <a:endParaRPr lang="pl-PL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pl-PL" sz="1600" dirty="0">
                <a:solidFill>
                  <a:srgbClr val="FFFFFF"/>
                </a:solidFill>
                <a:cs typeface="Calibri"/>
              </a:rPr>
              <a:t>Warstwy te umożliwiły odkształcanie się i pompowanie się warstw ogniotrwałych bez wpływu na warstwy adhezyjne</a:t>
            </a:r>
          </a:p>
          <a:p>
            <a:pPr>
              <a:buFont typeface="Calibri" panose="020F0502020204030204" pitchFamily="34" charset="0"/>
              <a:buChar char="•"/>
            </a:pPr>
            <a:endParaRPr lang="pl-PL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7D405311-811F-4C25-84B4-809848048335}"/>
              </a:ext>
            </a:extLst>
          </p:cNvPr>
          <p:cNvCxnSpPr/>
          <p:nvPr/>
        </p:nvCxnSpPr>
        <p:spPr>
          <a:xfrm>
            <a:off x="380144" y="2588154"/>
            <a:ext cx="3186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Obraz 4" descr="Obraz zawierający kamień&#10;&#10;Opis wygenerowany automatycznie">
            <a:extLst>
              <a:ext uri="{FF2B5EF4-FFF2-40B4-BE49-F238E27FC236}">
                <a16:creationId xmlns:a16="http://schemas.microsoft.com/office/drawing/2014/main" id="{DA9B5585-94D5-EFB9-834C-706286661C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" r="8864"/>
          <a:stretch/>
        </p:blipFill>
        <p:spPr>
          <a:xfrm>
            <a:off x="4397092" y="341707"/>
            <a:ext cx="3814040" cy="3752653"/>
          </a:xfrm>
          <a:prstGeom prst="rect">
            <a:avLst/>
          </a:prstGeom>
        </p:spPr>
      </p:pic>
      <p:pic>
        <p:nvPicPr>
          <p:cNvPr id="9" name="Obraz 8" descr="Obraz zawierający tort, część, czekolada, papier&#10;&#10;Opis wygenerowany automatycznie">
            <a:extLst>
              <a:ext uri="{FF2B5EF4-FFF2-40B4-BE49-F238E27FC236}">
                <a16:creationId xmlns:a16="http://schemas.microsoft.com/office/drawing/2014/main" id="{3A56C1BF-0323-B0B4-8022-C2A83B0B59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16" b="24533"/>
          <a:stretch/>
        </p:blipFill>
        <p:spPr>
          <a:xfrm>
            <a:off x="8276672" y="3260560"/>
            <a:ext cx="3782918" cy="313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6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0F0AF5-4557-49E5-AF68-C73CA40B5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2"/>
            <a:ext cx="7319175" cy="3566160"/>
          </a:xfr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pl-PL" sz="5400" dirty="0">
                <a:cs typeface="Calibri Light"/>
              </a:rPr>
              <a:t>Badania przeprowadzone w pracy</a:t>
            </a:r>
            <a:endParaRPr lang="en-US" sz="5400" dirty="0">
              <a:cs typeface="Calibri Light"/>
            </a:endParaRP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4B8BA6AF-E743-4E5A-B189-8E7DAEEE16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33" y="2677487"/>
            <a:ext cx="2832058" cy="150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84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660C46A-65BC-4ADC-8BE0-7233967F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45" y="369339"/>
            <a:ext cx="3422968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sz="2800" b="1" dirty="0">
                <a:solidFill>
                  <a:srgbClr val="FFFFFF"/>
                </a:solidFill>
                <a:ea typeface="+mj-lt"/>
                <a:cs typeface="+mj-lt"/>
              </a:rPr>
              <a:t>Badanie UL 94 5V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190483-13CB-4DCB-B8ED-C29D124E97B1}"/>
              </a:ext>
            </a:extLst>
          </p:cNvPr>
          <p:cNvSpPr txBox="1"/>
          <p:nvPr/>
        </p:nvSpPr>
        <p:spPr>
          <a:xfrm>
            <a:off x="256854" y="2863089"/>
            <a:ext cx="3546259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pl-PL" sz="1600" dirty="0">
                <a:solidFill>
                  <a:schemeClr val="bg1"/>
                </a:solidFill>
                <a:cs typeface="Calibri"/>
              </a:rPr>
              <a:t>Badanie przeprowadzane zostało na płaskich kawałkach powłok o wymiarach 150x150x5 [mm] naniesionych na płyty stalowe </a:t>
            </a:r>
          </a:p>
          <a:p>
            <a:pPr>
              <a:buFont typeface="Calibri" panose="020F0502020204030204" pitchFamily="34" charset="0"/>
              <a:buChar char="•"/>
            </a:pPr>
            <a:endParaRPr lang="pl-PL" sz="1600" dirty="0">
              <a:solidFill>
                <a:schemeClr val="bg1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pl-PL" sz="1600" dirty="0">
                <a:solidFill>
                  <a:schemeClr val="bg1"/>
                </a:solidFill>
                <a:cs typeface="Calibri"/>
              </a:rPr>
              <a:t>Płomień w tym badaniu ma 125mm i jest umiejscowiony pod kątem 20⁰</a:t>
            </a:r>
          </a:p>
          <a:p>
            <a:pPr>
              <a:buFont typeface="Calibri" panose="020F0502020204030204" pitchFamily="34" charset="0"/>
              <a:buChar char="•"/>
            </a:pPr>
            <a:endParaRPr lang="pl-PL" sz="1600" dirty="0">
              <a:solidFill>
                <a:schemeClr val="bg1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pl-PL" sz="1600" dirty="0">
                <a:solidFill>
                  <a:schemeClr val="bg1"/>
                </a:solidFill>
                <a:cs typeface="Calibri"/>
              </a:rPr>
              <a:t>Aby uzyskać klasę niepalności 5VA powłoki musiały:</a:t>
            </a:r>
            <a:br>
              <a:rPr lang="pl-PL" sz="1600" dirty="0">
                <a:solidFill>
                  <a:schemeClr val="bg1"/>
                </a:solidFill>
                <a:cs typeface="Calibri"/>
              </a:rPr>
            </a:br>
            <a:r>
              <a:rPr lang="pl-PL" sz="1600" dirty="0">
                <a:solidFill>
                  <a:schemeClr val="bg1"/>
                </a:solidFill>
                <a:cs typeface="Calibri"/>
              </a:rPr>
              <a:t>- Nie palić się po 5 razie pod płomieniem dłużej niż 60s</a:t>
            </a:r>
            <a:br>
              <a:rPr lang="pl-PL" sz="1600" dirty="0">
                <a:solidFill>
                  <a:schemeClr val="bg1"/>
                </a:solidFill>
                <a:cs typeface="Calibri"/>
              </a:rPr>
            </a:br>
            <a:r>
              <a:rPr lang="pl-PL" sz="1600" dirty="0">
                <a:solidFill>
                  <a:schemeClr val="bg1"/>
                </a:solidFill>
                <a:cs typeface="Calibri"/>
              </a:rPr>
              <a:t>-Nie kapać palącymi się kroplami</a:t>
            </a:r>
            <a:br>
              <a:rPr lang="pl-PL" sz="1600" dirty="0">
                <a:solidFill>
                  <a:schemeClr val="bg1"/>
                </a:solidFill>
                <a:cs typeface="Calibri"/>
              </a:rPr>
            </a:br>
            <a:r>
              <a:rPr lang="pl-PL" sz="1600" dirty="0">
                <a:solidFill>
                  <a:schemeClr val="bg1"/>
                </a:solidFill>
                <a:cs typeface="Calibri"/>
              </a:rPr>
              <a:t>-Nie zostać przepalone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7D405311-811F-4C25-84B4-809848048335}"/>
              </a:ext>
            </a:extLst>
          </p:cNvPr>
          <p:cNvCxnSpPr/>
          <p:nvPr/>
        </p:nvCxnSpPr>
        <p:spPr>
          <a:xfrm>
            <a:off x="380144" y="2588154"/>
            <a:ext cx="3186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video-1652690979">
            <a:hlinkClick r:id="" action="ppaction://media"/>
            <a:extLst>
              <a:ext uri="{FF2B5EF4-FFF2-40B4-BE49-F238E27FC236}">
                <a16:creationId xmlns:a16="http://schemas.microsoft.com/office/drawing/2014/main" id="{1BA9BACD-84D1-E634-890F-31F00A298D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91534" y="42958"/>
            <a:ext cx="350520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8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5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660C46A-65BC-4ADC-8BE0-7233967F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45" y="369339"/>
            <a:ext cx="3422968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sz="2800" b="1" dirty="0">
                <a:solidFill>
                  <a:srgbClr val="FFFFFF"/>
                </a:solidFill>
                <a:cs typeface="Calibri Light"/>
              </a:rPr>
              <a:t>Badanie hot </a:t>
            </a:r>
            <a:r>
              <a:rPr lang="pl-PL" sz="2800" b="1" dirty="0" err="1">
                <a:solidFill>
                  <a:srgbClr val="FFFFFF"/>
                </a:solidFill>
                <a:cs typeface="Calibri Light"/>
              </a:rPr>
              <a:t>plate</a:t>
            </a:r>
            <a:endParaRPr lang="en-US" sz="2800" b="1" dirty="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190483-13CB-4DCB-B8ED-C29D124E97B1}"/>
              </a:ext>
            </a:extLst>
          </p:cNvPr>
          <p:cNvSpPr txBox="1"/>
          <p:nvPr/>
        </p:nvSpPr>
        <p:spPr>
          <a:xfrm>
            <a:off x="256854" y="2863089"/>
            <a:ext cx="3546259" cy="40318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pl-PL" sz="1600" dirty="0">
                <a:solidFill>
                  <a:srgbClr val="FFFFFF"/>
                </a:solidFill>
                <a:cs typeface="Calibri"/>
              </a:rPr>
              <a:t>Badanie hot </a:t>
            </a:r>
            <a:r>
              <a:rPr lang="pl-PL" sz="1600" dirty="0" err="1">
                <a:solidFill>
                  <a:srgbClr val="FFFFFF"/>
                </a:solidFill>
                <a:cs typeface="Calibri"/>
              </a:rPr>
              <a:t>plate</a:t>
            </a:r>
            <a:r>
              <a:rPr lang="pl-PL" sz="1600" dirty="0">
                <a:solidFill>
                  <a:srgbClr val="FFFFFF"/>
                </a:solidFill>
                <a:cs typeface="Calibri"/>
              </a:rPr>
              <a:t> polegało na podgrzewaniu płyty po gorącej stronie i odczytywaniu temperatur po obu stronach</a:t>
            </a:r>
          </a:p>
          <a:p>
            <a:pPr>
              <a:buFont typeface="Calibri" panose="020F0502020204030204" pitchFamily="34" charset="0"/>
              <a:buChar char="•"/>
            </a:pPr>
            <a:endParaRPr lang="pl-PL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pl-PL" sz="1600" dirty="0">
                <a:solidFill>
                  <a:srgbClr val="FFFFFF"/>
                </a:solidFill>
                <a:cs typeface="Calibri"/>
              </a:rPr>
              <a:t>Odczyt temperatur był przeprowadzany po </a:t>
            </a:r>
            <a:r>
              <a:rPr lang="pl-PL" sz="1600" dirty="0" err="1">
                <a:solidFill>
                  <a:srgbClr val="FFFFFF"/>
                </a:solidFill>
                <a:cs typeface="Calibri"/>
              </a:rPr>
              <a:t>ustabilizoaniu</a:t>
            </a:r>
            <a:r>
              <a:rPr lang="pl-PL" sz="1600" dirty="0">
                <a:solidFill>
                  <a:srgbClr val="FFFFFF"/>
                </a:solidFill>
                <a:cs typeface="Calibri"/>
              </a:rPr>
              <a:t> się temperatur</a:t>
            </a:r>
          </a:p>
          <a:p>
            <a:pPr>
              <a:buFont typeface="Calibri" panose="020F0502020204030204" pitchFamily="34" charset="0"/>
              <a:buChar char="•"/>
            </a:pPr>
            <a:endParaRPr lang="pl-PL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pl-PL" sz="1600" dirty="0">
                <a:solidFill>
                  <a:srgbClr val="FFFFFF"/>
                </a:solidFill>
                <a:cs typeface="Calibri"/>
              </a:rPr>
              <a:t>Dodatkowo mierzona była szerokość warstwy, dzięki czemu możliwe było uzyskanie danych o zależności wydajności warstwy od jej pęcznienia</a:t>
            </a: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7D405311-811F-4C25-84B4-809848048335}"/>
              </a:ext>
            </a:extLst>
          </p:cNvPr>
          <p:cNvCxnSpPr/>
          <p:nvPr/>
        </p:nvCxnSpPr>
        <p:spPr>
          <a:xfrm>
            <a:off x="380144" y="2588154"/>
            <a:ext cx="3186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Obraz 3" descr="Obraz zawierający wewnątrz, urządzenie, brudne&#10;&#10;Opis wygenerowany automatycznie">
            <a:extLst>
              <a:ext uri="{FF2B5EF4-FFF2-40B4-BE49-F238E27FC236}">
                <a16:creationId xmlns:a16="http://schemas.microsoft.com/office/drawing/2014/main" id="{4FA09AFF-2669-2DCA-FB8B-85431D06EA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5614" r="15758" b="40691"/>
          <a:stretch/>
        </p:blipFill>
        <p:spPr>
          <a:xfrm>
            <a:off x="4535672" y="1008334"/>
            <a:ext cx="3114970" cy="5342482"/>
          </a:xfrm>
          <a:prstGeom prst="rect">
            <a:avLst/>
          </a:prstGeom>
        </p:spPr>
      </p:pic>
      <p:pic>
        <p:nvPicPr>
          <p:cNvPr id="6" name="Obraz 5" descr="Obraz zawierający wewnątrz, urządzenie, gotowanie, patelnia&#10;&#10;Opis wygenerowany automatycznie">
            <a:extLst>
              <a:ext uri="{FF2B5EF4-FFF2-40B4-BE49-F238E27FC236}">
                <a16:creationId xmlns:a16="http://schemas.microsoft.com/office/drawing/2014/main" id="{C3FEE34C-95B7-04CD-36B2-D9A846512C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9" t="9299" r="8127" b="3859"/>
          <a:stretch/>
        </p:blipFill>
        <p:spPr>
          <a:xfrm>
            <a:off x="8144134" y="991591"/>
            <a:ext cx="3629775" cy="534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418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660C46A-65BC-4ADC-8BE0-7233967F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45" y="369339"/>
            <a:ext cx="3422968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sz="2800" b="1" dirty="0">
                <a:solidFill>
                  <a:srgbClr val="FFFFFF"/>
                </a:solidFill>
                <a:cs typeface="Calibri Light"/>
              </a:rPr>
              <a:t>Badanie hot </a:t>
            </a:r>
            <a:r>
              <a:rPr lang="pl-PL" sz="2800" b="1" dirty="0" err="1">
                <a:solidFill>
                  <a:srgbClr val="FFFFFF"/>
                </a:solidFill>
                <a:cs typeface="Calibri Light"/>
              </a:rPr>
              <a:t>plate</a:t>
            </a:r>
            <a:endParaRPr lang="en-US" sz="2800" b="1" dirty="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190483-13CB-4DCB-B8ED-C29D124E97B1}"/>
              </a:ext>
            </a:extLst>
          </p:cNvPr>
          <p:cNvSpPr txBox="1"/>
          <p:nvPr/>
        </p:nvSpPr>
        <p:spPr>
          <a:xfrm>
            <a:off x="256854" y="2863089"/>
            <a:ext cx="3546259" cy="35394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pl-PL" sz="1600" dirty="0">
                <a:solidFill>
                  <a:srgbClr val="FFFFFF"/>
                </a:solidFill>
                <a:cs typeface="Calibri"/>
              </a:rPr>
              <a:t>Widoczne jest zwiększenie różnicy temperatur wraz ze wzrostem temperatury po gorącej stronie</a:t>
            </a:r>
          </a:p>
          <a:p>
            <a:pPr>
              <a:buFont typeface="Calibri" panose="020F0502020204030204" pitchFamily="34" charset="0"/>
              <a:buChar char="•"/>
            </a:pPr>
            <a:endParaRPr lang="pl-PL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pl-PL" sz="1600" dirty="0">
                <a:solidFill>
                  <a:srgbClr val="FFFFFF"/>
                </a:solidFill>
                <a:cs typeface="Calibri"/>
              </a:rPr>
              <a:t>Także widoczne jest to, że warstwa zaczyna gwałtownie pęcznieć w temperaturach powyżej 180 ⁰C i kontynuuje pęcznienie, kiedy powierzchnia z tą temperaturą przemieszcza się przez warstwę</a:t>
            </a:r>
          </a:p>
          <a:p>
            <a:pPr>
              <a:buFont typeface="Calibri" panose="020F0502020204030204" pitchFamily="34" charset="0"/>
              <a:buChar char="•"/>
            </a:pPr>
            <a:endParaRPr lang="pl-PL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pl-PL" sz="1600" dirty="0">
                <a:solidFill>
                  <a:srgbClr val="FFFFFF"/>
                </a:solidFill>
                <a:cs typeface="Calibri"/>
              </a:rPr>
              <a:t>Widoczna jest korelacja pomiędzy zwiększaniem się różnicy temperatur między stronami a szerokością warstwy</a:t>
            </a:r>
            <a:endParaRPr lang="en-US" sz="1600" dirty="0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7D405311-811F-4C25-84B4-809848048335}"/>
              </a:ext>
            </a:extLst>
          </p:cNvPr>
          <p:cNvCxnSpPr/>
          <p:nvPr/>
        </p:nvCxnSpPr>
        <p:spPr>
          <a:xfrm>
            <a:off x="380144" y="2588154"/>
            <a:ext cx="3186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Wykres 11">
            <a:extLst>
              <a:ext uri="{FF2B5EF4-FFF2-40B4-BE49-F238E27FC236}">
                <a16:creationId xmlns:a16="http://schemas.microsoft.com/office/drawing/2014/main" id="{C834E398-5E30-D5C6-217D-DA75548E0E9B}"/>
              </a:ext>
            </a:extLst>
          </p:cNvPr>
          <p:cNvGraphicFramePr>
            <a:graphicFrameLocks/>
          </p:cNvGraphicFramePr>
          <p:nvPr/>
        </p:nvGraphicFramePr>
        <p:xfrm>
          <a:off x="4570496" y="593334"/>
          <a:ext cx="7187137" cy="38233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Wykres 12">
            <a:extLst>
              <a:ext uri="{FF2B5EF4-FFF2-40B4-BE49-F238E27FC236}">
                <a16:creationId xmlns:a16="http://schemas.microsoft.com/office/drawing/2014/main" id="{8A0164ED-C9FA-3E55-68EE-A104669CEA8F}"/>
              </a:ext>
            </a:extLst>
          </p:cNvPr>
          <p:cNvGraphicFramePr>
            <a:graphicFrameLocks/>
          </p:cNvGraphicFramePr>
          <p:nvPr/>
        </p:nvGraphicFramePr>
        <p:xfrm>
          <a:off x="4341037" y="4283242"/>
          <a:ext cx="6215469" cy="2648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752809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660C46A-65BC-4ADC-8BE0-7233967F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853" y="369339"/>
            <a:ext cx="3546259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sz="2800" b="1" dirty="0">
                <a:solidFill>
                  <a:schemeClr val="bg1"/>
                </a:solidFill>
                <a:cs typeface="Calibri Light"/>
              </a:rPr>
              <a:t>Badanie ogniotrwałości w palniku </a:t>
            </a:r>
            <a:endParaRPr lang="en-US" sz="2800" b="1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190483-13CB-4DCB-B8ED-C29D124E97B1}"/>
              </a:ext>
            </a:extLst>
          </p:cNvPr>
          <p:cNvSpPr txBox="1"/>
          <p:nvPr/>
        </p:nvSpPr>
        <p:spPr>
          <a:xfrm>
            <a:off x="256854" y="2863089"/>
            <a:ext cx="3546259" cy="40010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l-PL" sz="1600" dirty="0">
                <a:solidFill>
                  <a:srgbClr val="FFFFFF"/>
                </a:solidFill>
                <a:cs typeface="Calibri"/>
              </a:rPr>
              <a:t>Ostatecznym badaniem dla powłok było badanie ogniotrwałości  nad palnikiem Bunsena</a:t>
            </a:r>
          </a:p>
          <a:p>
            <a:endParaRPr lang="pl-PL" sz="1600" dirty="0">
              <a:solidFill>
                <a:srgbClr val="FFFFFF"/>
              </a:solidFill>
              <a:cs typeface="Calibri"/>
            </a:endParaRPr>
          </a:p>
          <a:p>
            <a:r>
              <a:rPr lang="pl-PL" sz="1600" dirty="0">
                <a:solidFill>
                  <a:srgbClr val="FFFFFF"/>
                </a:solidFill>
                <a:cs typeface="Calibri"/>
              </a:rPr>
              <a:t>Badanie przeprowadzane było przez ponad 1h, temperatura płomienia była ustalana zgodnie z normą PN EN 1365-2, po godzinie wynosiła 945 ⁰C</a:t>
            </a:r>
          </a:p>
          <a:p>
            <a:endParaRPr lang="pl-PL" sz="1600" dirty="0">
              <a:solidFill>
                <a:srgbClr val="FFFFFF"/>
              </a:solidFill>
              <a:cs typeface="Calibri"/>
            </a:endParaRPr>
          </a:p>
          <a:p>
            <a:r>
              <a:rPr lang="pl-PL" sz="1600" dirty="0">
                <a:solidFill>
                  <a:srgbClr val="FFFFFF"/>
                </a:solidFill>
                <a:cs typeface="Calibri"/>
              </a:rPr>
              <a:t>W taki sposób testowane były powłoki z warstwami </a:t>
            </a:r>
            <a:r>
              <a:rPr lang="pl-PL" sz="1600" dirty="0" err="1">
                <a:solidFill>
                  <a:srgbClr val="FFFFFF"/>
                </a:solidFill>
                <a:cs typeface="Calibri"/>
              </a:rPr>
              <a:t>bazaltowaymi</a:t>
            </a:r>
            <a:endParaRPr lang="pl-PL" sz="1600" dirty="0">
              <a:solidFill>
                <a:srgbClr val="FFFFFF"/>
              </a:solidFill>
              <a:cs typeface="Calibri"/>
            </a:endParaRPr>
          </a:p>
          <a:p>
            <a:endParaRPr lang="pl-PL" sz="1600" dirty="0">
              <a:solidFill>
                <a:srgbClr val="FFFFFF"/>
              </a:solidFill>
              <a:cs typeface="Calibri"/>
            </a:endParaRPr>
          </a:p>
          <a:p>
            <a:r>
              <a:rPr lang="pl-PL" sz="1600" dirty="0">
                <a:solidFill>
                  <a:srgbClr val="FFFFFF"/>
                </a:solidFill>
                <a:cs typeface="Calibri"/>
              </a:rPr>
              <a:t>Kryterium R zostało przyjęte jako temperatura płyty stalowej &lt;= 350 ⁰C</a:t>
            </a:r>
          </a:p>
          <a:p>
            <a:pPr>
              <a:buFont typeface="Calibri" panose="020F0502020204030204" pitchFamily="34" charset="0"/>
              <a:buChar char="•"/>
            </a:pPr>
            <a:endParaRPr lang="pl-PL" sz="1600" dirty="0">
              <a:solidFill>
                <a:srgbClr val="FFFFFF"/>
              </a:solidFill>
              <a:cs typeface="Calibri"/>
            </a:endParaRPr>
          </a:p>
          <a:p>
            <a:endParaRPr lang="en-US" sz="1400" dirty="0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7D405311-811F-4C25-84B4-809848048335}"/>
              </a:ext>
            </a:extLst>
          </p:cNvPr>
          <p:cNvCxnSpPr/>
          <p:nvPr/>
        </p:nvCxnSpPr>
        <p:spPr>
          <a:xfrm>
            <a:off x="380144" y="2588154"/>
            <a:ext cx="3186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5">
            <a:extLst>
              <a:ext uri="{FF2B5EF4-FFF2-40B4-BE49-F238E27FC236}">
                <a16:creationId xmlns:a16="http://schemas.microsoft.com/office/drawing/2014/main" id="{D205F4D4-0ED7-4057-A047-24C4C07843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60" t="39296" r="7930" b="1627"/>
          <a:stretch/>
        </p:blipFill>
        <p:spPr>
          <a:xfrm>
            <a:off x="4415316" y="1288166"/>
            <a:ext cx="6982134" cy="428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9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660C46A-65BC-4ADC-8BE0-7233967F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853" y="369339"/>
            <a:ext cx="3546259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sz="2800" b="1" dirty="0">
                <a:solidFill>
                  <a:schemeClr val="bg1"/>
                </a:solidFill>
                <a:cs typeface="Calibri Light"/>
              </a:rPr>
              <a:t>Badanie ogniotrwałości w palniku </a:t>
            </a:r>
            <a:endParaRPr lang="en-US" sz="2800" b="1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190483-13CB-4DCB-B8ED-C29D124E97B1}"/>
              </a:ext>
            </a:extLst>
          </p:cNvPr>
          <p:cNvSpPr txBox="1"/>
          <p:nvPr/>
        </p:nvSpPr>
        <p:spPr>
          <a:xfrm>
            <a:off x="256854" y="2863089"/>
            <a:ext cx="3546259" cy="37548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pl-PL" sz="1600" dirty="0">
                <a:solidFill>
                  <a:srgbClr val="FFFFFF"/>
                </a:solidFill>
                <a:cs typeface="Calibri"/>
              </a:rPr>
              <a:t>Z próbą najlepiej poradziła sobie powłoka posiadająca 3 warstwy wraz z matą bazaltową</a:t>
            </a:r>
          </a:p>
          <a:p>
            <a:pPr>
              <a:buFont typeface="Calibri" panose="020F0502020204030204" pitchFamily="34" charset="0"/>
              <a:buChar char="•"/>
            </a:pPr>
            <a:endParaRPr lang="pl-PL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pl-PL" sz="1600" dirty="0">
                <a:solidFill>
                  <a:srgbClr val="FFFFFF"/>
                </a:solidFill>
                <a:cs typeface="Calibri"/>
              </a:rPr>
              <a:t>Powłoka zawierająca siatkę ze względu na niską adhezję odpadła od płyty stalowej, przez co widać szybki wzrost temperatury </a:t>
            </a:r>
          </a:p>
          <a:p>
            <a:pPr>
              <a:buFont typeface="Calibri" panose="020F0502020204030204" pitchFamily="34" charset="0"/>
              <a:buChar char="•"/>
            </a:pPr>
            <a:endParaRPr lang="pl-PL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pl-PL" sz="1600" dirty="0">
                <a:solidFill>
                  <a:srgbClr val="FFFFFF"/>
                </a:solidFill>
                <a:cs typeface="Calibri"/>
              </a:rPr>
              <a:t>Pozostałe powłoki spełniły kryterium REI 60, ze względu na temperatury końcowe niższe niż 162 ⁰C</a:t>
            </a:r>
          </a:p>
          <a:p>
            <a:pPr>
              <a:buFont typeface="Calibri" panose="020F0502020204030204" pitchFamily="34" charset="0"/>
              <a:buChar char="•"/>
            </a:pPr>
            <a:endParaRPr lang="pl-PL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endParaRPr lang="pl-PL" sz="1600" dirty="0">
              <a:solidFill>
                <a:srgbClr val="FFFFFF"/>
              </a:solidFill>
              <a:cs typeface="Calibri"/>
            </a:endParaRPr>
          </a:p>
          <a:p>
            <a:endParaRPr lang="en-US" sz="1400" dirty="0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7D405311-811F-4C25-84B4-809848048335}"/>
              </a:ext>
            </a:extLst>
          </p:cNvPr>
          <p:cNvCxnSpPr/>
          <p:nvPr/>
        </p:nvCxnSpPr>
        <p:spPr>
          <a:xfrm>
            <a:off x="380144" y="2588154"/>
            <a:ext cx="3186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4FEE5276-19A4-1E3D-7CC0-AD2D9002B8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037" y="1296152"/>
            <a:ext cx="7634470" cy="447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469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00D21-F672-437A-9F64-D3E6C1301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Źródła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BF299-8226-4FFA-8E4A-043F0B8B30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 fontScale="92500"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 sz="2400" dirty="0">
                <a:cs typeface="Calibri" panose="020F0502020204030204"/>
              </a:rPr>
              <a:t>A. </a:t>
            </a:r>
            <a:r>
              <a:rPr lang="en-US" sz="2400" dirty="0" err="1">
                <a:cs typeface="Calibri" panose="020F0502020204030204"/>
              </a:rPr>
              <a:t>Lucherini</a:t>
            </a:r>
            <a:r>
              <a:rPr lang="en-US" sz="2400" dirty="0">
                <a:cs typeface="Calibri" panose="020F0502020204030204"/>
              </a:rPr>
              <a:t> </a:t>
            </a:r>
            <a:r>
              <a:rPr lang="en-US" sz="2400" dirty="0" err="1">
                <a:cs typeface="Calibri" panose="020F0502020204030204"/>
              </a:rPr>
              <a:t>i</a:t>
            </a:r>
            <a:r>
              <a:rPr lang="en-US" sz="2400" dirty="0">
                <a:cs typeface="Calibri" panose="020F0502020204030204"/>
              </a:rPr>
              <a:t> </a:t>
            </a:r>
            <a:r>
              <a:rPr lang="en-US" sz="2400" dirty="0" err="1">
                <a:cs typeface="Calibri" panose="020F0502020204030204"/>
              </a:rPr>
              <a:t>inni</a:t>
            </a:r>
            <a:r>
              <a:rPr lang="en-US" sz="2400" dirty="0">
                <a:cs typeface="Calibri" panose="020F0502020204030204"/>
              </a:rPr>
              <a:t> "</a:t>
            </a:r>
            <a:r>
              <a:rPr lang="en-US" sz="2400" dirty="0">
                <a:ea typeface="+mn-lt"/>
                <a:cs typeface="+mn-lt"/>
              </a:rPr>
              <a:t>Intumescent coatings used for the fire-safe design of steel structures: A review"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J. </a:t>
            </a:r>
            <a:r>
              <a:rPr lang="en-US" sz="2400" dirty="0" err="1">
                <a:ea typeface="+mn-lt"/>
                <a:cs typeface="+mn-lt"/>
              </a:rPr>
              <a:t>Alongi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inni</a:t>
            </a:r>
            <a:r>
              <a:rPr lang="en-US" sz="2400" dirty="0">
                <a:ea typeface="+mn-lt"/>
                <a:cs typeface="+mn-lt"/>
              </a:rPr>
              <a:t> "Intumescence: Tradition versus novelty. A comprehensive review"</a:t>
            </a:r>
            <a:endParaRPr lang="en-US" sz="2400" dirty="0">
              <a:cs typeface="Calibri" panose="020F0502020204030204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W. Zhao </a:t>
            </a:r>
            <a:r>
              <a:rPr lang="en-US" sz="2400" dirty="0" err="1">
                <a:ea typeface="+mn-lt"/>
                <a:cs typeface="+mn-lt"/>
              </a:rPr>
              <a:t>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inni</a:t>
            </a:r>
            <a:r>
              <a:rPr lang="en-US" sz="2400" dirty="0">
                <a:ea typeface="+mn-lt"/>
                <a:cs typeface="+mn-lt"/>
              </a:rPr>
              <a:t> "</a:t>
            </a:r>
            <a:r>
              <a:rPr lang="en-US" sz="2400" dirty="0">
                <a:cs typeface="Calibri" panose="020F0502020204030204"/>
              </a:rPr>
              <a:t>Flame</a:t>
            </a:r>
            <a:r>
              <a:rPr lang="en-US" sz="2400" dirty="0"/>
              <a:t> retardant treatments for polypropylene: Strategies and recent advances</a:t>
            </a:r>
            <a:r>
              <a:rPr lang="en-US" sz="2400" dirty="0">
                <a:cs typeface="Calibri"/>
              </a:rPr>
              <a:t>"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G. </a:t>
            </a:r>
            <a:r>
              <a:rPr lang="en-US" sz="2400" dirty="0" err="1">
                <a:ea typeface="+mn-lt"/>
                <a:cs typeface="+mn-lt"/>
              </a:rPr>
              <a:t>Janowska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inni</a:t>
            </a:r>
            <a:r>
              <a:rPr lang="en-US" sz="2400" dirty="0">
                <a:ea typeface="+mn-lt"/>
                <a:cs typeface="+mn-lt"/>
              </a:rPr>
              <a:t> "</a:t>
            </a:r>
            <a:r>
              <a:rPr lang="en-US" sz="2400" dirty="0" err="1">
                <a:ea typeface="+mn-lt"/>
                <a:cs typeface="+mn-lt"/>
              </a:rPr>
              <a:t>Palność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polimerów</a:t>
            </a:r>
            <a:r>
              <a:rPr lang="en-US" sz="2400" dirty="0">
                <a:ea typeface="+mn-lt"/>
                <a:cs typeface="+mn-lt"/>
              </a:rPr>
              <a:t> I </a:t>
            </a:r>
            <a:r>
              <a:rPr lang="en-US" sz="2400" dirty="0" err="1">
                <a:ea typeface="+mn-lt"/>
                <a:cs typeface="+mn-lt"/>
              </a:rPr>
              <a:t>materiałów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polimerowych</a:t>
            </a:r>
            <a:r>
              <a:rPr lang="en-US" sz="2400" dirty="0">
                <a:ea typeface="+mn-lt"/>
                <a:cs typeface="+mn-lt"/>
              </a:rPr>
              <a:t>"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sz="2400" dirty="0">
                <a:ea typeface="+mn-lt"/>
                <a:cs typeface="+mn-lt"/>
              </a:rPr>
              <a:t>S. Lu </a:t>
            </a:r>
            <a:r>
              <a:rPr lang="en-US" sz="2400" dirty="0" err="1">
                <a:ea typeface="+mn-lt"/>
                <a:cs typeface="+mn-lt"/>
              </a:rPr>
              <a:t>i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inni</a:t>
            </a:r>
            <a:r>
              <a:rPr lang="en-US" sz="2400" dirty="0">
                <a:ea typeface="+mn-lt"/>
                <a:cs typeface="+mn-lt"/>
              </a:rPr>
              <a:t> "</a:t>
            </a:r>
            <a:r>
              <a:rPr lang="en-US" sz="2400" dirty="0"/>
              <a:t>Recent developments in the chemistry of halogen-free flame retardant pol</a:t>
            </a:r>
            <a:r>
              <a:rPr lang="en-US" dirty="0"/>
              <a:t>ymers</a:t>
            </a:r>
            <a:r>
              <a:rPr lang="en-US" dirty="0">
                <a:cs typeface="Calibri" panose="020F0502020204030204"/>
              </a:rPr>
              <a:t>„</a:t>
            </a:r>
            <a:endParaRPr lang="pl-PL" dirty="0">
              <a:cs typeface="Calibri" panose="020F0502020204030204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pl-PL" sz="2400" dirty="0" err="1">
                <a:cs typeface="Calibri" panose="020F0502020204030204"/>
              </a:rPr>
              <a:t>Nguyen</a:t>
            </a:r>
            <a:r>
              <a:rPr lang="pl-PL" sz="2400" dirty="0">
                <a:cs typeface="Calibri" panose="020F0502020204030204"/>
              </a:rPr>
              <a:t> V. C. i inni „</a:t>
            </a:r>
            <a:r>
              <a:rPr lang="en-US" sz="2400" dirty="0">
                <a:cs typeface="Calibri" panose="020F0502020204030204"/>
              </a:rPr>
              <a:t>Preparation of magnetic composite based on zinc oxide nanoparticles and chitosan as a photocatalyst for removal of reactive blue</a:t>
            </a:r>
            <a:r>
              <a:rPr lang="pl-PL" sz="2400" dirty="0">
                <a:cs typeface="Calibri" panose="020F0502020204030204"/>
              </a:rPr>
              <a:t>”</a:t>
            </a:r>
            <a:endParaRPr lang="en-US" sz="2400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25423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660C46A-65BC-4ADC-8BE0-7233967F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846" y="1509090"/>
            <a:ext cx="1656168" cy="10297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sz="2800" b="1" dirty="0">
                <a:solidFill>
                  <a:schemeClr val="bg1"/>
                </a:solidFill>
                <a:cs typeface="Calibri Light"/>
              </a:rPr>
              <a:t>Plan pracy</a:t>
            </a:r>
            <a:endParaRPr lang="en-US" sz="2800" b="1" dirty="0" err="1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7D405311-811F-4C25-84B4-809848048335}"/>
              </a:ext>
            </a:extLst>
          </p:cNvPr>
          <p:cNvCxnSpPr/>
          <p:nvPr/>
        </p:nvCxnSpPr>
        <p:spPr>
          <a:xfrm>
            <a:off x="380144" y="2588154"/>
            <a:ext cx="3186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691DDF5F-26F9-4BB8-ADB1-007558432B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30935" y="2588152"/>
            <a:ext cx="7179539" cy="3969057"/>
          </a:xfrm>
        </p:spPr>
        <p:txBody>
          <a:bodyPr>
            <a:normAutofit/>
          </a:bodyPr>
          <a:lstStyle/>
          <a:p>
            <a:pPr marL="457200" indent="-457200">
              <a:buClrTx/>
              <a:buFont typeface="+mj-lt"/>
              <a:buAutoNum type="arabicPeriod" startAt="6"/>
            </a:pPr>
            <a:r>
              <a:rPr lang="pl-PL" sz="2400" dirty="0"/>
              <a:t>Materiały użyte w pracy oraz ich funkcje</a:t>
            </a:r>
            <a:br>
              <a:rPr lang="pl-PL" sz="2400" dirty="0"/>
            </a:br>
            <a:r>
              <a:rPr lang="pl-PL" sz="2400" dirty="0"/>
              <a:t>6.1 Matryca</a:t>
            </a:r>
            <a:br>
              <a:rPr lang="pl-PL" sz="2400" dirty="0"/>
            </a:br>
            <a:r>
              <a:rPr lang="pl-PL" sz="2400" dirty="0"/>
              <a:t>6.2 Modyfikatory matrycy</a:t>
            </a:r>
            <a:br>
              <a:rPr lang="pl-PL" sz="2400" dirty="0"/>
            </a:br>
            <a:r>
              <a:rPr lang="pl-PL" sz="2400" dirty="0"/>
              <a:t>6.3 Modyfikatory włókniste</a:t>
            </a:r>
          </a:p>
          <a:p>
            <a:pPr marL="457200" indent="-457200">
              <a:buClrTx/>
              <a:buFont typeface="+mj-lt"/>
              <a:buAutoNum type="arabicPeriod" startAt="6"/>
            </a:pPr>
            <a:r>
              <a:rPr lang="pl-PL" sz="2400" dirty="0"/>
              <a:t>Metody wytwarzania powłok</a:t>
            </a:r>
            <a:br>
              <a:rPr lang="pl-PL" sz="2400" dirty="0"/>
            </a:br>
            <a:endParaRPr lang="pl-PL" sz="2400" dirty="0"/>
          </a:p>
          <a:p>
            <a:pPr marL="457200" indent="-457200">
              <a:buClrTx/>
              <a:buFont typeface="+mj-lt"/>
              <a:buAutoNum type="arabicPeriod" startAt="6"/>
            </a:pPr>
            <a:r>
              <a:rPr lang="pl-PL" sz="2400" dirty="0"/>
              <a:t>Metody badawcze</a:t>
            </a:r>
            <a:br>
              <a:rPr lang="pl-PL" sz="2400" dirty="0"/>
            </a:br>
            <a:r>
              <a:rPr lang="pl-PL" sz="2400" dirty="0"/>
              <a:t>8.1 Badania palności</a:t>
            </a:r>
            <a:br>
              <a:rPr lang="pl-PL" sz="2400" dirty="0"/>
            </a:br>
            <a:r>
              <a:rPr lang="pl-PL" sz="2400" dirty="0"/>
              <a:t>8.2 Badania ogniotrwałości</a:t>
            </a:r>
          </a:p>
          <a:p>
            <a:pPr marL="457200" indent="-457200">
              <a:buClrTx/>
              <a:buFont typeface="+mj-lt"/>
              <a:buAutoNum type="arabicPeriod" startAt="6"/>
            </a:pP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2468469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0F0AF5-4557-49E5-AF68-C73CA40B5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2"/>
            <a:ext cx="7319175" cy="3566160"/>
          </a:xfr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pl-PL" sz="5400" dirty="0">
                <a:cs typeface="Calibri Light"/>
              </a:rPr>
              <a:t>Materiały użyte w pracy </a:t>
            </a:r>
            <a:endParaRPr lang="en-US" sz="5400" dirty="0">
              <a:cs typeface="Calibri Light"/>
            </a:endParaRPr>
          </a:p>
        </p:txBody>
      </p:sp>
      <p:pic>
        <p:nvPicPr>
          <p:cNvPr id="4" name="Obraz 3" descr="Obraz zawierający osoba, zewnętrzne&#10;&#10;Opis wygenerowany automatycznie">
            <a:extLst>
              <a:ext uri="{FF2B5EF4-FFF2-40B4-BE49-F238E27FC236}">
                <a16:creationId xmlns:a16="http://schemas.microsoft.com/office/drawing/2014/main" id="{02607481-B9F2-436A-A447-062334D35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00" y="2557220"/>
            <a:ext cx="2651838" cy="176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525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660C46A-65BC-4ADC-8BE0-7233967F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853" y="369339"/>
            <a:ext cx="3546259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sz="2800" b="1" dirty="0">
                <a:solidFill>
                  <a:schemeClr val="bg1"/>
                </a:solidFill>
                <a:cs typeface="Calibri Light"/>
              </a:rPr>
              <a:t>Matryca</a:t>
            </a:r>
            <a:endParaRPr lang="en-US" sz="2800" b="1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190483-13CB-4DCB-B8ED-C29D124E97B1}"/>
              </a:ext>
            </a:extLst>
          </p:cNvPr>
          <p:cNvSpPr txBox="1"/>
          <p:nvPr/>
        </p:nvSpPr>
        <p:spPr>
          <a:xfrm>
            <a:off x="256854" y="2863089"/>
            <a:ext cx="3546259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pl-PL" sz="1600" dirty="0">
                <a:solidFill>
                  <a:srgbClr val="FFFFFF"/>
                </a:solidFill>
                <a:cs typeface="Calibri"/>
              </a:rPr>
              <a:t>W pracy wykorzystano dwa rodzaje żywic poliestrowych dostarczonych przez firmę LERG. Żywice te są </a:t>
            </a:r>
            <a:r>
              <a:rPr lang="pl-PL" sz="1600" dirty="0" err="1">
                <a:solidFill>
                  <a:srgbClr val="FFFFFF"/>
                </a:solidFill>
                <a:cs typeface="Calibri"/>
              </a:rPr>
              <a:t>uniepalniane</a:t>
            </a:r>
            <a:r>
              <a:rPr lang="pl-PL" sz="1600" dirty="0">
                <a:solidFill>
                  <a:srgbClr val="FFFFFF"/>
                </a:solidFill>
                <a:cs typeface="Calibri"/>
              </a:rPr>
              <a:t> i przeznaczone do nakładania poprzez natrysk</a:t>
            </a:r>
          </a:p>
          <a:p>
            <a:pPr>
              <a:buFont typeface="Calibri" panose="020F0502020204030204" pitchFamily="34" charset="0"/>
              <a:buChar char="•"/>
            </a:pPr>
            <a:endParaRPr lang="pl-PL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pl-PL" sz="1600" dirty="0" err="1">
                <a:solidFill>
                  <a:srgbClr val="FFFFFF"/>
                </a:solidFill>
                <a:cs typeface="Calibri"/>
              </a:rPr>
              <a:t>Estromal</a:t>
            </a:r>
            <a:r>
              <a:rPr lang="pl-PL" sz="1600" dirty="0">
                <a:solidFill>
                  <a:srgbClr val="FFFFFF"/>
                </a:solidFill>
                <a:cs typeface="Calibri"/>
              </a:rPr>
              <a:t> 14GFR  </a:t>
            </a:r>
            <a:r>
              <a:rPr lang="pl-PL" sz="1600" dirty="0" err="1">
                <a:solidFill>
                  <a:srgbClr val="FFFFFF"/>
                </a:solidFill>
                <a:cs typeface="Calibri"/>
              </a:rPr>
              <a:t>uniepalniona</a:t>
            </a:r>
            <a:r>
              <a:rPr lang="pl-PL" sz="1600" dirty="0">
                <a:solidFill>
                  <a:srgbClr val="FFFFFF"/>
                </a:solidFill>
                <a:cs typeface="Calibri"/>
              </a:rPr>
              <a:t> jest cząstkami bromu</a:t>
            </a:r>
          </a:p>
          <a:p>
            <a:pPr>
              <a:buFont typeface="Calibri" panose="020F0502020204030204" pitchFamily="34" charset="0"/>
              <a:buChar char="•"/>
            </a:pPr>
            <a:endParaRPr lang="pl-PL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pl-PL" sz="1600" dirty="0" err="1">
                <a:solidFill>
                  <a:srgbClr val="FFFFFF"/>
                </a:solidFill>
                <a:cs typeface="Calibri"/>
              </a:rPr>
              <a:t>Estromal</a:t>
            </a:r>
            <a:r>
              <a:rPr lang="pl-PL" sz="1600" dirty="0">
                <a:solidFill>
                  <a:srgbClr val="FFFFFF"/>
                </a:solidFill>
                <a:cs typeface="Calibri"/>
              </a:rPr>
              <a:t> 17GFR </a:t>
            </a:r>
            <a:r>
              <a:rPr lang="pl-PL" sz="1600" dirty="0" err="1">
                <a:solidFill>
                  <a:srgbClr val="FFFFFF"/>
                </a:solidFill>
                <a:cs typeface="Calibri"/>
              </a:rPr>
              <a:t>uniepalniona</a:t>
            </a:r>
            <a:r>
              <a:rPr lang="pl-PL" sz="1600" dirty="0">
                <a:solidFill>
                  <a:srgbClr val="FFFFFF"/>
                </a:solidFill>
                <a:cs typeface="Calibri"/>
              </a:rPr>
              <a:t> jest cząstkami wodorotlenku </a:t>
            </a:r>
            <a:r>
              <a:rPr lang="pl-PL" sz="1600" dirty="0" err="1">
                <a:solidFill>
                  <a:srgbClr val="FFFFFF"/>
                </a:solidFill>
                <a:cs typeface="Calibri"/>
              </a:rPr>
              <a:t>glinu</a:t>
            </a:r>
            <a:r>
              <a:rPr lang="pl-PL" sz="1600" dirty="0">
                <a:solidFill>
                  <a:srgbClr val="FFFFFF"/>
                </a:solidFill>
                <a:cs typeface="Calibri"/>
              </a:rPr>
              <a:t> (Al(OH)3)</a:t>
            </a: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7D405311-811F-4C25-84B4-809848048335}"/>
              </a:ext>
            </a:extLst>
          </p:cNvPr>
          <p:cNvCxnSpPr/>
          <p:nvPr/>
        </p:nvCxnSpPr>
        <p:spPr>
          <a:xfrm>
            <a:off x="380144" y="2588154"/>
            <a:ext cx="3186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5CD9C9F9-DB5C-4084-94C6-38986CA79C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193" y="1497054"/>
            <a:ext cx="6270007" cy="386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55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660C46A-65BC-4ADC-8BE0-7233967F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853" y="369339"/>
            <a:ext cx="3546259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sz="2800" b="1" dirty="0">
                <a:solidFill>
                  <a:schemeClr val="bg1"/>
                </a:solidFill>
                <a:cs typeface="Calibri Light"/>
              </a:rPr>
              <a:t>Modyfikatory matrycy – dodatki adhezyjne</a:t>
            </a:r>
            <a:endParaRPr lang="en-US" sz="2800" b="1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190483-13CB-4DCB-B8ED-C29D124E97B1}"/>
              </a:ext>
            </a:extLst>
          </p:cNvPr>
          <p:cNvSpPr txBox="1"/>
          <p:nvPr/>
        </p:nvSpPr>
        <p:spPr>
          <a:xfrm>
            <a:off x="256853" y="2844225"/>
            <a:ext cx="3546259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pl-PL" sz="1600" dirty="0">
                <a:solidFill>
                  <a:srgbClr val="FFFFFF"/>
                </a:solidFill>
                <a:cs typeface="Calibri"/>
              </a:rPr>
              <a:t>Jako modyfikatory adhezyjne używano mikę oraz  </a:t>
            </a:r>
            <a:r>
              <a:rPr lang="pl-PL" sz="1600" dirty="0" err="1">
                <a:solidFill>
                  <a:srgbClr val="FFFFFF"/>
                </a:solidFill>
                <a:cs typeface="Calibri"/>
              </a:rPr>
              <a:t>nanomontrmorylonit</a:t>
            </a:r>
            <a:r>
              <a:rPr lang="pl-PL" sz="1600" dirty="0">
                <a:solidFill>
                  <a:srgbClr val="FFFFFF"/>
                </a:solidFill>
                <a:cs typeface="Calibri"/>
              </a:rPr>
              <a:t> (</a:t>
            </a:r>
            <a:r>
              <a:rPr lang="pl-PL" sz="1600" dirty="0" err="1">
                <a:solidFill>
                  <a:srgbClr val="FFFFFF"/>
                </a:solidFill>
                <a:cs typeface="Calibri"/>
              </a:rPr>
              <a:t>nano</a:t>
            </a:r>
            <a:r>
              <a:rPr lang="pl-PL" sz="1600" dirty="0">
                <a:solidFill>
                  <a:srgbClr val="FFFFFF"/>
                </a:solidFill>
                <a:cs typeface="Calibri"/>
              </a:rPr>
              <a:t> MMT) </a:t>
            </a:r>
          </a:p>
          <a:p>
            <a:pPr>
              <a:buFont typeface="Calibri" panose="020F0502020204030204" pitchFamily="34" charset="0"/>
              <a:buChar char="•"/>
            </a:pPr>
            <a:endParaRPr lang="pl-PL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pl-PL" sz="1600" dirty="0">
                <a:solidFill>
                  <a:srgbClr val="FFFFFF"/>
                </a:solidFill>
                <a:cs typeface="Calibri"/>
              </a:rPr>
              <a:t>Użycie modyfikatorów było konieczne ze względu na niską adhezję warstw do stali</a:t>
            </a:r>
          </a:p>
          <a:p>
            <a:pPr>
              <a:buFont typeface="Calibri" panose="020F0502020204030204" pitchFamily="34" charset="0"/>
              <a:buChar char="•"/>
            </a:pPr>
            <a:endParaRPr lang="pl-PL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pl-PL" sz="1600" dirty="0">
                <a:solidFill>
                  <a:srgbClr val="FFFFFF"/>
                </a:solidFill>
                <a:cs typeface="Calibri"/>
              </a:rPr>
              <a:t>Maksymalne stężenia dodatków adhezyjnych zostało określone jako 1% dla </a:t>
            </a:r>
            <a:r>
              <a:rPr lang="pl-PL" sz="1600" dirty="0" err="1">
                <a:solidFill>
                  <a:srgbClr val="FFFFFF"/>
                </a:solidFill>
                <a:cs typeface="Calibri"/>
              </a:rPr>
              <a:t>nano</a:t>
            </a:r>
            <a:r>
              <a:rPr lang="pl-PL" sz="1600" dirty="0">
                <a:solidFill>
                  <a:srgbClr val="FFFFFF"/>
                </a:solidFill>
                <a:cs typeface="Calibri"/>
              </a:rPr>
              <a:t> MMT oraz 2% dla miki</a:t>
            </a: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7D405311-811F-4C25-84B4-809848048335}"/>
              </a:ext>
            </a:extLst>
          </p:cNvPr>
          <p:cNvCxnSpPr/>
          <p:nvPr/>
        </p:nvCxnSpPr>
        <p:spPr>
          <a:xfrm>
            <a:off x="380144" y="2588154"/>
            <a:ext cx="3186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7E54283F-F44B-CCA9-E67B-4C2A7E6B3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134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30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660C46A-65BC-4ADC-8BE0-7233967F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853" y="369339"/>
            <a:ext cx="3546259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sz="2800" b="1" dirty="0">
                <a:solidFill>
                  <a:schemeClr val="bg1"/>
                </a:solidFill>
                <a:cs typeface="Calibri Light"/>
              </a:rPr>
              <a:t>Modyfikatory matrycy – grafit ekspandowany</a:t>
            </a:r>
            <a:endParaRPr lang="en-US" sz="2800" b="1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190483-13CB-4DCB-B8ED-C29D124E97B1}"/>
              </a:ext>
            </a:extLst>
          </p:cNvPr>
          <p:cNvSpPr txBox="1"/>
          <p:nvPr/>
        </p:nvSpPr>
        <p:spPr>
          <a:xfrm>
            <a:off x="256853" y="2844225"/>
            <a:ext cx="3546259" cy="35394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pl-PL" sz="1600" dirty="0">
                <a:solidFill>
                  <a:srgbClr val="FFFFFF"/>
                </a:solidFill>
                <a:cs typeface="Calibri"/>
              </a:rPr>
              <a:t>Głównym systemem </a:t>
            </a:r>
            <a:r>
              <a:rPr lang="pl-PL" sz="1600" dirty="0" err="1">
                <a:solidFill>
                  <a:srgbClr val="FFFFFF"/>
                </a:solidFill>
                <a:cs typeface="Calibri"/>
              </a:rPr>
              <a:t>uniepalniającym</a:t>
            </a:r>
            <a:r>
              <a:rPr lang="pl-PL" sz="1600" dirty="0">
                <a:solidFill>
                  <a:srgbClr val="FFFFFF"/>
                </a:solidFill>
                <a:cs typeface="Calibri"/>
              </a:rPr>
              <a:t> oraz zwiększającym ogniotrwałość warstw był dodatek grafitu ekspandowanego</a:t>
            </a:r>
          </a:p>
          <a:p>
            <a:pPr>
              <a:buFont typeface="Calibri" panose="020F0502020204030204" pitchFamily="34" charset="0"/>
              <a:buChar char="•"/>
            </a:pPr>
            <a:endParaRPr lang="pl-PL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pl-PL" sz="1600" dirty="0">
                <a:solidFill>
                  <a:srgbClr val="FFFFFF"/>
                </a:solidFill>
                <a:cs typeface="Calibri"/>
              </a:rPr>
              <a:t>Grafit ekspandowany posiada LOI &gt;= 60 oraz w temperaturze powyżej 180⁰C zwiększa swoją objętość kilkukrotnie</a:t>
            </a:r>
          </a:p>
          <a:p>
            <a:pPr>
              <a:buFont typeface="Calibri" panose="020F0502020204030204" pitchFamily="34" charset="0"/>
              <a:buChar char="•"/>
            </a:pPr>
            <a:endParaRPr lang="pl-PL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pl-PL" sz="1600" dirty="0">
                <a:solidFill>
                  <a:srgbClr val="FFFFFF"/>
                </a:solidFill>
                <a:cs typeface="Calibri"/>
              </a:rPr>
              <a:t>Wpływa on pozytywnie na izolacyjność warstwy oraz jej niepalność </a:t>
            </a:r>
          </a:p>
          <a:p>
            <a:pPr>
              <a:buFont typeface="Calibri" panose="020F0502020204030204" pitchFamily="34" charset="0"/>
              <a:buChar char="•"/>
            </a:pPr>
            <a:endParaRPr lang="pl-PL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endParaRPr lang="pl-PL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7D405311-811F-4C25-84B4-809848048335}"/>
              </a:ext>
            </a:extLst>
          </p:cNvPr>
          <p:cNvCxnSpPr/>
          <p:nvPr/>
        </p:nvCxnSpPr>
        <p:spPr>
          <a:xfrm>
            <a:off x="380144" y="2588154"/>
            <a:ext cx="3186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Obraz 4">
            <a:extLst>
              <a:ext uri="{FF2B5EF4-FFF2-40B4-BE49-F238E27FC236}">
                <a16:creationId xmlns:a16="http://schemas.microsoft.com/office/drawing/2014/main" id="{72467009-7E6E-3597-5C16-5B4CFBEDCC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3" t="1976" r="3001" b="4318"/>
          <a:stretch/>
        </p:blipFill>
        <p:spPr>
          <a:xfrm>
            <a:off x="5654842" y="1618076"/>
            <a:ext cx="5109572" cy="429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699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660C46A-65BC-4ADC-8BE0-7233967F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853" y="369339"/>
            <a:ext cx="3546259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sz="2800" b="1" dirty="0">
                <a:solidFill>
                  <a:schemeClr val="bg1"/>
                </a:solidFill>
                <a:cs typeface="Calibri Light"/>
              </a:rPr>
              <a:t>Modyfikatory włókniste</a:t>
            </a:r>
            <a:endParaRPr lang="en-US" sz="2800" b="1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190483-13CB-4DCB-B8ED-C29D124E97B1}"/>
              </a:ext>
            </a:extLst>
          </p:cNvPr>
          <p:cNvSpPr txBox="1"/>
          <p:nvPr/>
        </p:nvSpPr>
        <p:spPr>
          <a:xfrm>
            <a:off x="256853" y="2844225"/>
            <a:ext cx="3546259" cy="35394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pl-PL" sz="1600" dirty="0">
                <a:solidFill>
                  <a:srgbClr val="FFFFFF"/>
                </a:solidFill>
                <a:cs typeface="Calibri"/>
              </a:rPr>
              <a:t>Jako modyfikatory włókniste użyto wełnę mineralną (do 10%)oraz włókna bazaltowe (do 20%)</a:t>
            </a:r>
          </a:p>
          <a:p>
            <a:pPr>
              <a:buFont typeface="Calibri" panose="020F0502020204030204" pitchFamily="34" charset="0"/>
              <a:buChar char="•"/>
            </a:pPr>
            <a:endParaRPr lang="pl-PL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pl-PL" sz="1600" dirty="0">
                <a:solidFill>
                  <a:srgbClr val="FFFFFF"/>
                </a:solidFill>
                <a:cs typeface="Calibri"/>
              </a:rPr>
              <a:t>Materiały te cechują się wysoką stabilnością termiczną (nawet ponad 1000⁰C), oraz izolacyjnością termiczną</a:t>
            </a:r>
          </a:p>
          <a:p>
            <a:pPr>
              <a:buFont typeface="Calibri" panose="020F0502020204030204" pitchFamily="34" charset="0"/>
              <a:buChar char="•"/>
            </a:pPr>
            <a:endParaRPr lang="pl-PL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pl-PL" sz="1600" dirty="0">
                <a:solidFill>
                  <a:srgbClr val="FFFFFF"/>
                </a:solidFill>
                <a:cs typeface="Calibri"/>
              </a:rPr>
              <a:t>Włókna bazaltowe użyto w formie ciętej, mat, oraz tkanin</a:t>
            </a:r>
          </a:p>
          <a:p>
            <a:pPr>
              <a:buFont typeface="Calibri" panose="020F0502020204030204" pitchFamily="34" charset="0"/>
              <a:buChar char="•"/>
            </a:pPr>
            <a:endParaRPr lang="pl-PL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pl-PL" sz="1600" dirty="0">
                <a:solidFill>
                  <a:srgbClr val="FFFFFF"/>
                </a:solidFill>
                <a:cs typeface="Calibri"/>
              </a:rPr>
              <a:t>Włókna bazaltowe dodatkowo uniemożliwiają rozpadnięcie się warstw</a:t>
            </a: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7D405311-811F-4C25-84B4-809848048335}"/>
              </a:ext>
            </a:extLst>
          </p:cNvPr>
          <p:cNvCxnSpPr/>
          <p:nvPr/>
        </p:nvCxnSpPr>
        <p:spPr>
          <a:xfrm>
            <a:off x="380144" y="2588154"/>
            <a:ext cx="3186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3A8A395D-923E-3E36-7DBA-59470A0554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4" r="14588"/>
          <a:stretch/>
        </p:blipFill>
        <p:spPr>
          <a:xfrm>
            <a:off x="4829949" y="80652"/>
            <a:ext cx="6966516" cy="657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582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0F0AF5-4557-49E5-AF68-C73CA40B5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2"/>
            <a:ext cx="7319175" cy="3566160"/>
          </a:xfr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pl-PL" sz="5400" dirty="0">
                <a:cs typeface="Calibri Light"/>
              </a:rPr>
              <a:t>Metody wytwarzania powłok</a:t>
            </a:r>
            <a:endParaRPr lang="en-US" sz="5400" dirty="0">
              <a:cs typeface="Calibri Light"/>
            </a:endParaRPr>
          </a:p>
        </p:txBody>
      </p:sp>
      <p:pic>
        <p:nvPicPr>
          <p:cNvPr id="4" name="Obraz 3" descr="Obraz zawierający meble, siedzenie, krzesło&#10;&#10;Opis wygenerowany automatycznie">
            <a:extLst>
              <a:ext uri="{FF2B5EF4-FFF2-40B4-BE49-F238E27FC236}">
                <a16:creationId xmlns:a16="http://schemas.microsoft.com/office/drawing/2014/main" id="{51201AB0-10E3-4EA7-92BD-50F0F16F6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04" y="2542032"/>
            <a:ext cx="3099500" cy="175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492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660C46A-65BC-4ADC-8BE0-7233967F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853" y="369339"/>
            <a:ext cx="3546259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sz="2800" b="1" dirty="0">
                <a:solidFill>
                  <a:schemeClr val="bg1"/>
                </a:solidFill>
                <a:cs typeface="Calibri Light"/>
              </a:rPr>
              <a:t>Klasy odporności ogniowej</a:t>
            </a:r>
            <a:endParaRPr lang="en-US" sz="2800" b="1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190483-13CB-4DCB-B8ED-C29D124E97B1}"/>
              </a:ext>
            </a:extLst>
          </p:cNvPr>
          <p:cNvSpPr txBox="1"/>
          <p:nvPr/>
        </p:nvSpPr>
        <p:spPr>
          <a:xfrm>
            <a:off x="256854" y="2863089"/>
            <a:ext cx="3546259" cy="32932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l-PL" sz="1600" dirty="0">
                <a:solidFill>
                  <a:srgbClr val="FFFFFF"/>
                </a:solidFill>
                <a:cs typeface="Calibri"/>
              </a:rPr>
              <a:t> Oznaczenia w tabeli:</a:t>
            </a:r>
          </a:p>
          <a:p>
            <a:pPr>
              <a:buFont typeface="Calibri" panose="020F0502020204030204" pitchFamily="34" charset="0"/>
              <a:buChar char="•"/>
            </a:pPr>
            <a:r>
              <a:rPr lang="pl-PL" sz="1600" dirty="0">
                <a:solidFill>
                  <a:srgbClr val="FFFFFF"/>
                </a:solidFill>
                <a:cs typeface="Calibri"/>
              </a:rPr>
              <a:t>R – nośność ogniowa</a:t>
            </a:r>
          </a:p>
          <a:p>
            <a:pPr>
              <a:buFont typeface="Calibri" panose="020F0502020204030204" pitchFamily="34" charset="0"/>
              <a:buChar char="•"/>
            </a:pPr>
            <a:r>
              <a:rPr lang="pl-PL" sz="1600" dirty="0">
                <a:solidFill>
                  <a:srgbClr val="FFFFFF"/>
                </a:solidFill>
                <a:cs typeface="Calibri"/>
              </a:rPr>
              <a:t>E – szczelność ogniowa</a:t>
            </a:r>
          </a:p>
          <a:p>
            <a:pPr>
              <a:buFont typeface="Calibri" panose="020F0502020204030204" pitchFamily="34" charset="0"/>
              <a:buChar char="•"/>
            </a:pPr>
            <a:r>
              <a:rPr lang="pl-PL" sz="1600" dirty="0">
                <a:solidFill>
                  <a:srgbClr val="FFFFFF"/>
                </a:solidFill>
                <a:cs typeface="Calibri"/>
              </a:rPr>
              <a:t>I – izolacyjność ogniowa</a:t>
            </a:r>
          </a:p>
          <a:p>
            <a:pPr>
              <a:buFont typeface="Calibri" panose="020F0502020204030204" pitchFamily="34" charset="0"/>
              <a:buChar char="•"/>
            </a:pPr>
            <a:r>
              <a:rPr lang="pl-PL" sz="1600" dirty="0">
                <a:solidFill>
                  <a:srgbClr val="FFFFFF"/>
                </a:solidFill>
                <a:cs typeface="Calibri"/>
              </a:rPr>
              <a:t>Liczba – czas w minutach</a:t>
            </a:r>
          </a:p>
          <a:p>
            <a:pPr>
              <a:buFont typeface="Calibri" panose="020F0502020204030204" pitchFamily="34" charset="0"/>
              <a:buChar char="•"/>
            </a:pPr>
            <a:endParaRPr lang="pl-PL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endParaRPr lang="pl-PL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pl-PL" sz="1600" dirty="0">
                <a:solidFill>
                  <a:srgbClr val="FFFFFF"/>
                </a:solidFill>
                <a:cs typeface="Calibri"/>
              </a:rPr>
              <a:t>Przykłady klasy pożarowej budynków:</a:t>
            </a:r>
            <a:br>
              <a:rPr lang="pl-PL" sz="1600" dirty="0">
                <a:solidFill>
                  <a:srgbClr val="FFFFFF"/>
                </a:solidFill>
                <a:cs typeface="Calibri"/>
              </a:rPr>
            </a:br>
            <a:r>
              <a:rPr lang="pl-PL" sz="1600" dirty="0">
                <a:solidFill>
                  <a:srgbClr val="FFFFFF"/>
                </a:solidFill>
                <a:cs typeface="Calibri"/>
              </a:rPr>
              <a:t>- Unity Centre „</a:t>
            </a:r>
            <a:r>
              <a:rPr lang="pl-PL" sz="1600" dirty="0" err="1">
                <a:solidFill>
                  <a:srgbClr val="FFFFFF"/>
                </a:solidFill>
                <a:cs typeface="Calibri"/>
              </a:rPr>
              <a:t>Szkieletor</a:t>
            </a:r>
            <a:r>
              <a:rPr lang="pl-PL" sz="1600" dirty="0">
                <a:solidFill>
                  <a:srgbClr val="FFFFFF"/>
                </a:solidFill>
                <a:cs typeface="Calibri"/>
              </a:rPr>
              <a:t>” – A</a:t>
            </a:r>
            <a:br>
              <a:rPr lang="pl-PL" sz="1600" dirty="0">
                <a:solidFill>
                  <a:srgbClr val="FFFFFF"/>
                </a:solidFill>
                <a:cs typeface="Calibri"/>
              </a:rPr>
            </a:br>
            <a:r>
              <a:rPr lang="pl-PL" sz="1600" dirty="0">
                <a:solidFill>
                  <a:srgbClr val="FFFFFF"/>
                </a:solidFill>
                <a:cs typeface="Calibri"/>
              </a:rPr>
              <a:t>- Budynek A3 AGH – B</a:t>
            </a:r>
            <a:br>
              <a:rPr lang="pl-PL" sz="1600" dirty="0">
                <a:solidFill>
                  <a:srgbClr val="FFFFFF"/>
                </a:solidFill>
                <a:cs typeface="Calibri"/>
              </a:rPr>
            </a:br>
            <a:r>
              <a:rPr lang="pl-PL" sz="1600" dirty="0">
                <a:solidFill>
                  <a:srgbClr val="FFFFFF"/>
                </a:solidFill>
                <a:cs typeface="Calibri"/>
              </a:rPr>
              <a:t>- Blok mieszkalny 5 kondygnacji – C</a:t>
            </a:r>
            <a:br>
              <a:rPr lang="pl-PL" sz="1600" dirty="0">
                <a:solidFill>
                  <a:srgbClr val="FFFFFF"/>
                </a:solidFill>
                <a:cs typeface="Calibri"/>
              </a:rPr>
            </a:br>
            <a:r>
              <a:rPr lang="pl-PL" sz="1600" dirty="0">
                <a:solidFill>
                  <a:srgbClr val="FFFFFF"/>
                </a:solidFill>
                <a:cs typeface="Calibri"/>
              </a:rPr>
              <a:t>- Domek jednorodzinny - D</a:t>
            </a: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7D405311-811F-4C25-84B4-809848048335}"/>
              </a:ext>
            </a:extLst>
          </p:cNvPr>
          <p:cNvCxnSpPr/>
          <p:nvPr/>
        </p:nvCxnSpPr>
        <p:spPr>
          <a:xfrm>
            <a:off x="380144" y="2588154"/>
            <a:ext cx="3186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31A8FA8A-DA3E-4616-A9D8-76EEB4720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724" y="1576129"/>
            <a:ext cx="7287642" cy="37057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Pismo odręczne 2">
                <a:extLst>
                  <a:ext uri="{FF2B5EF4-FFF2-40B4-BE49-F238E27FC236}">
                    <a16:creationId xmlns:a16="http://schemas.microsoft.com/office/drawing/2014/main" id="{A866EECE-643C-0474-E2A0-335C8DEF9380}"/>
                  </a:ext>
                </a:extLst>
              </p14:cNvPr>
              <p14:cNvContentPartPr/>
              <p14:nvPr/>
            </p14:nvContentPartPr>
            <p14:xfrm>
              <a:off x="7784185" y="4342604"/>
              <a:ext cx="644040" cy="37080"/>
            </p14:xfrm>
          </p:contentPart>
        </mc:Choice>
        <mc:Fallback xmlns="">
          <p:pic>
            <p:nvPicPr>
              <p:cNvPr id="3" name="Pismo odręczne 2">
                <a:extLst>
                  <a:ext uri="{FF2B5EF4-FFF2-40B4-BE49-F238E27FC236}">
                    <a16:creationId xmlns:a16="http://schemas.microsoft.com/office/drawing/2014/main" id="{A866EECE-643C-0474-E2A0-335C8DEF938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30185" y="4234604"/>
                <a:ext cx="75168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Pismo odręczne 4">
                <a:extLst>
                  <a:ext uri="{FF2B5EF4-FFF2-40B4-BE49-F238E27FC236}">
                    <a16:creationId xmlns:a16="http://schemas.microsoft.com/office/drawing/2014/main" id="{79FEB5E8-94DB-AD3C-F07A-340FD4B6E02E}"/>
                  </a:ext>
                </a:extLst>
              </p14:cNvPr>
              <p14:cNvContentPartPr/>
              <p14:nvPr/>
            </p14:nvContentPartPr>
            <p14:xfrm>
              <a:off x="5811025" y="4283204"/>
              <a:ext cx="461520" cy="72720"/>
            </p14:xfrm>
          </p:contentPart>
        </mc:Choice>
        <mc:Fallback xmlns="">
          <p:pic>
            <p:nvPicPr>
              <p:cNvPr id="5" name="Pismo odręczne 4">
                <a:extLst>
                  <a:ext uri="{FF2B5EF4-FFF2-40B4-BE49-F238E27FC236}">
                    <a16:creationId xmlns:a16="http://schemas.microsoft.com/office/drawing/2014/main" id="{79FEB5E8-94DB-AD3C-F07A-340FD4B6E02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57025" y="4175204"/>
                <a:ext cx="56916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Pismo odręczne 5">
                <a:extLst>
                  <a:ext uri="{FF2B5EF4-FFF2-40B4-BE49-F238E27FC236}">
                    <a16:creationId xmlns:a16="http://schemas.microsoft.com/office/drawing/2014/main" id="{1C9971C0-105E-ED95-B443-FF1FF9C44A7F}"/>
                  </a:ext>
                </a:extLst>
              </p14:cNvPr>
              <p14:cNvContentPartPr/>
              <p14:nvPr/>
            </p14:nvContentPartPr>
            <p14:xfrm>
              <a:off x="7736305" y="4281044"/>
              <a:ext cx="782280" cy="136440"/>
            </p14:xfrm>
          </p:contentPart>
        </mc:Choice>
        <mc:Fallback xmlns="">
          <p:pic>
            <p:nvPicPr>
              <p:cNvPr id="6" name="Pismo odręczne 5">
                <a:extLst>
                  <a:ext uri="{FF2B5EF4-FFF2-40B4-BE49-F238E27FC236}">
                    <a16:creationId xmlns:a16="http://schemas.microsoft.com/office/drawing/2014/main" id="{1C9971C0-105E-ED95-B443-FF1FF9C44A7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82305" y="4173044"/>
                <a:ext cx="889920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Pismo odręczne 7">
                <a:extLst>
                  <a:ext uri="{FF2B5EF4-FFF2-40B4-BE49-F238E27FC236}">
                    <a16:creationId xmlns:a16="http://schemas.microsoft.com/office/drawing/2014/main" id="{5F10CEC0-BFF9-97E4-44A2-1DE9F91859A2}"/>
                  </a:ext>
                </a:extLst>
              </p14:cNvPr>
              <p14:cNvContentPartPr/>
              <p14:nvPr/>
            </p14:nvContentPartPr>
            <p14:xfrm>
              <a:off x="5778985" y="4258364"/>
              <a:ext cx="597600" cy="182520"/>
            </p14:xfrm>
          </p:contentPart>
        </mc:Choice>
        <mc:Fallback xmlns="">
          <p:pic>
            <p:nvPicPr>
              <p:cNvPr id="8" name="Pismo odręczne 7">
                <a:extLst>
                  <a:ext uri="{FF2B5EF4-FFF2-40B4-BE49-F238E27FC236}">
                    <a16:creationId xmlns:a16="http://schemas.microsoft.com/office/drawing/2014/main" id="{5F10CEC0-BFF9-97E4-44A2-1DE9F91859A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24985" y="4150364"/>
                <a:ext cx="70524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Pismo odręczne 8">
                <a:extLst>
                  <a:ext uri="{FF2B5EF4-FFF2-40B4-BE49-F238E27FC236}">
                    <a16:creationId xmlns:a16="http://schemas.microsoft.com/office/drawing/2014/main" id="{7E45B368-E567-02E3-3861-5422DBFE25A6}"/>
                  </a:ext>
                </a:extLst>
              </p14:cNvPr>
              <p14:cNvContentPartPr/>
              <p14:nvPr/>
            </p14:nvContentPartPr>
            <p14:xfrm>
              <a:off x="7757545" y="3919964"/>
              <a:ext cx="711360" cy="113760"/>
            </p14:xfrm>
          </p:contentPart>
        </mc:Choice>
        <mc:Fallback xmlns="">
          <p:pic>
            <p:nvPicPr>
              <p:cNvPr id="9" name="Pismo odręczne 8">
                <a:extLst>
                  <a:ext uri="{FF2B5EF4-FFF2-40B4-BE49-F238E27FC236}">
                    <a16:creationId xmlns:a16="http://schemas.microsoft.com/office/drawing/2014/main" id="{7E45B368-E567-02E3-3861-5422DBFE25A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703545" y="3812324"/>
                <a:ext cx="81900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Pismo odręczne 9">
                <a:extLst>
                  <a:ext uri="{FF2B5EF4-FFF2-40B4-BE49-F238E27FC236}">
                    <a16:creationId xmlns:a16="http://schemas.microsoft.com/office/drawing/2014/main" id="{99D31C0A-CCE1-AE07-6C33-1F505FF8AEC8}"/>
                  </a:ext>
                </a:extLst>
              </p14:cNvPr>
              <p14:cNvContentPartPr/>
              <p14:nvPr/>
            </p14:nvContentPartPr>
            <p14:xfrm>
              <a:off x="7845385" y="4042724"/>
              <a:ext cx="143640" cy="24120"/>
            </p14:xfrm>
          </p:contentPart>
        </mc:Choice>
        <mc:Fallback xmlns="">
          <p:pic>
            <p:nvPicPr>
              <p:cNvPr id="10" name="Pismo odręczne 9">
                <a:extLst>
                  <a:ext uri="{FF2B5EF4-FFF2-40B4-BE49-F238E27FC236}">
                    <a16:creationId xmlns:a16="http://schemas.microsoft.com/office/drawing/2014/main" id="{99D31C0A-CCE1-AE07-6C33-1F505FF8AEC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91745" y="3934724"/>
                <a:ext cx="251280" cy="23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482653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kcja">
  <a:themeElements>
    <a:clrScheme name="Retrospekcj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kcj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cj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FA77CC7A40DF04B94A93A9FD31E8D46" ma:contentTypeVersion="4" ma:contentTypeDescription="Utwórz nowy dokument." ma:contentTypeScope="" ma:versionID="b55ce27ea5f1d3088805b75f86a2c656">
  <xsd:schema xmlns:xsd="http://www.w3.org/2001/XMLSchema" xmlns:xs="http://www.w3.org/2001/XMLSchema" xmlns:p="http://schemas.microsoft.com/office/2006/metadata/properties" xmlns:ns3="a783cfe3-27de-4c7e-9408-da43bdb33801" targetNamespace="http://schemas.microsoft.com/office/2006/metadata/properties" ma:root="true" ma:fieldsID="4792b92816e6f97a1e15179fd007aa46" ns3:_="">
    <xsd:import namespace="a783cfe3-27de-4c7e-9408-da43bdb3380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83cfe3-27de-4c7e-9408-da43bdb338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0AFF95-08C2-48E9-99BD-2A2898CC45F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32E2F8-4A25-49A6-A042-B6110C8141AE}">
  <ds:schemaRefs>
    <ds:schemaRef ds:uri="a783cfe3-27de-4c7e-9408-da43bdb3380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4B99B6D-CF26-4EA8-A5DD-74956EFC16A1}">
  <ds:schemaRefs>
    <ds:schemaRef ds:uri="a783cfe3-27de-4c7e-9408-da43bdb3380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219</TotalTime>
  <Words>913</Words>
  <Application>Microsoft Office PowerPoint</Application>
  <PresentationFormat>Panoramiczny</PresentationFormat>
  <Paragraphs>111</Paragraphs>
  <Slides>19</Slides>
  <Notes>1</Notes>
  <HiddenSlides>0</HiddenSlides>
  <MMClips>1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Retrospekcja</vt:lpstr>
      <vt:lpstr>Design, manufacture and description of properties of protective coating containing antipyrine</vt:lpstr>
      <vt:lpstr>Plan pracy</vt:lpstr>
      <vt:lpstr>Materiały użyte w pracy </vt:lpstr>
      <vt:lpstr>Matryca</vt:lpstr>
      <vt:lpstr>Modyfikatory matrycy – dodatki adhezyjne</vt:lpstr>
      <vt:lpstr>Modyfikatory matrycy – grafit ekspandowany</vt:lpstr>
      <vt:lpstr>Modyfikatory włókniste</vt:lpstr>
      <vt:lpstr>Metody wytwarzania powłok</vt:lpstr>
      <vt:lpstr>Klasy odporności ogniowej</vt:lpstr>
      <vt:lpstr>Powłoki jednowarstwowe</vt:lpstr>
      <vt:lpstr>Powłoki wielowarstwowe</vt:lpstr>
      <vt:lpstr>Powłoki wielowarstwowe z matami i tkaninami bazaltowymi</vt:lpstr>
      <vt:lpstr>Badania przeprowadzone w pracy</vt:lpstr>
      <vt:lpstr>Badanie UL 94 5V</vt:lpstr>
      <vt:lpstr>Badanie hot plate</vt:lpstr>
      <vt:lpstr>Badanie hot plate</vt:lpstr>
      <vt:lpstr>Badanie ogniotrwałości w palniku </vt:lpstr>
      <vt:lpstr>Badanie ogniotrwałości w palniku </vt:lpstr>
      <vt:lpstr>Źródła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Mechanisms of polymer degradation, different mechanisms of polymer degradation, detailed description of biodegradation and composting</dc:title>
  <dc:creator>Marcin Tomkiewicz</dc:creator>
  <cp:lastModifiedBy>Marcin Tomkiewicz</cp:lastModifiedBy>
  <cp:revision>627</cp:revision>
  <dcterms:created xsi:type="dcterms:W3CDTF">2021-05-18T20:03:07Z</dcterms:created>
  <dcterms:modified xsi:type="dcterms:W3CDTF">2022-05-16T08:51:03Z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0x0101007FA77CC7A40DF04B94A93A9FD31E8D46</vt:lpwstr>
  </property>
</Properties>
</file>